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01" r:id="rId2"/>
    <p:sldId id="704" r:id="rId3"/>
    <p:sldId id="521" r:id="rId4"/>
    <p:sldId id="644" r:id="rId5"/>
    <p:sldId id="645" r:id="rId6"/>
    <p:sldId id="646" r:id="rId7"/>
    <p:sldId id="674" r:id="rId8"/>
    <p:sldId id="684" r:id="rId9"/>
    <p:sldId id="685" r:id="rId10"/>
    <p:sldId id="671" r:id="rId11"/>
    <p:sldId id="647" r:id="rId12"/>
    <p:sldId id="719" r:id="rId13"/>
    <p:sldId id="722" r:id="rId14"/>
    <p:sldId id="720" r:id="rId15"/>
    <p:sldId id="648" r:id="rId16"/>
    <p:sldId id="653" r:id="rId17"/>
    <p:sldId id="654" r:id="rId18"/>
    <p:sldId id="655" r:id="rId19"/>
    <p:sldId id="656" r:id="rId20"/>
    <p:sldId id="662" r:id="rId21"/>
    <p:sldId id="663" r:id="rId22"/>
    <p:sldId id="664" r:id="rId23"/>
    <p:sldId id="667" r:id="rId24"/>
    <p:sldId id="665" r:id="rId25"/>
    <p:sldId id="666" r:id="rId26"/>
    <p:sldId id="672" r:id="rId27"/>
    <p:sldId id="673" r:id="rId28"/>
    <p:sldId id="668" r:id="rId29"/>
    <p:sldId id="699" r:id="rId30"/>
    <p:sldId id="701" r:id="rId31"/>
    <p:sldId id="675" r:id="rId32"/>
    <p:sldId id="676" r:id="rId33"/>
    <p:sldId id="678" r:id="rId34"/>
    <p:sldId id="679" r:id="rId35"/>
    <p:sldId id="677" r:id="rId36"/>
    <p:sldId id="680" r:id="rId37"/>
    <p:sldId id="686" r:id="rId38"/>
    <p:sldId id="689" r:id="rId39"/>
    <p:sldId id="691" r:id="rId40"/>
    <p:sldId id="692" r:id="rId41"/>
    <p:sldId id="694" r:id="rId42"/>
    <p:sldId id="696" r:id="rId43"/>
    <p:sldId id="697" r:id="rId44"/>
    <p:sldId id="705" r:id="rId45"/>
    <p:sldId id="706" r:id="rId46"/>
    <p:sldId id="715" r:id="rId47"/>
    <p:sldId id="716" r:id="rId48"/>
    <p:sldId id="717" r:id="rId49"/>
    <p:sldId id="708" r:id="rId50"/>
    <p:sldId id="718" r:id="rId51"/>
    <p:sldId id="709" r:id="rId52"/>
    <p:sldId id="713" r:id="rId53"/>
    <p:sldId id="714" r:id="rId54"/>
    <p:sldId id="695" r:id="rId55"/>
    <p:sldId id="721" r:id="rId56"/>
  </p:sldIdLst>
  <p:sldSz cx="9144000" cy="5143500" type="screen16x9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0" autoAdjust="0"/>
    <p:restoredTop sz="95160" autoAdjust="0"/>
  </p:normalViewPr>
  <p:slideViewPr>
    <p:cSldViewPr snapToGrid="0">
      <p:cViewPr>
        <p:scale>
          <a:sx n="110" d="100"/>
          <a:sy n="110" d="100"/>
        </p:scale>
        <p:origin x="665" y="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://www.niaogebiji.com/article-16711-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wp-content/uploads/2016/02/weic-kdd09_influence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iir.ruc.edu.cn/~fanj/talks/im-tsinghua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影响力最大化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degree discount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信息传播与影响力最大化：</a:t>
            </a:r>
            <a:r>
              <a:rPr lang="zh-CN" altLang="en-US" dirty="0"/>
              <a:t>应用场景</a:t>
            </a:r>
            <a:endParaRPr lang="en-US" altLang="zh-CN" dirty="0"/>
          </a:p>
          <a:p>
            <a:pPr lvl="1"/>
            <a:r>
              <a:rPr lang="zh-CN" altLang="en-US" dirty="0"/>
              <a:t>病毒营销</a:t>
            </a:r>
            <a:endParaRPr lang="en-US" altLang="zh-CN" dirty="0"/>
          </a:p>
          <a:p>
            <a:pPr lvl="1"/>
            <a:r>
              <a:rPr lang="zh-CN" altLang="en-US" dirty="0"/>
              <a:t>互联网不实信息的控制</a:t>
            </a:r>
            <a:endParaRPr lang="en-US" altLang="zh-CN" dirty="0"/>
          </a:p>
          <a:p>
            <a:pPr lvl="1"/>
            <a:r>
              <a:rPr lang="zh-CN" altLang="en-US" dirty="0"/>
              <a:t>政治宣传</a:t>
            </a:r>
            <a:endParaRPr lang="en-US" altLang="zh-CN" dirty="0"/>
          </a:p>
          <a:p>
            <a:pPr lvl="1"/>
            <a:r>
              <a:rPr lang="zh-CN" altLang="en-US" dirty="0"/>
              <a:t>等</a:t>
            </a:r>
            <a:r>
              <a:rPr lang="en-US" altLang="zh-CN" dirty="0"/>
              <a:t>……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14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0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节点度数的分布：</a:t>
            </a:r>
            <a:r>
              <a:rPr lang="zh-CN" altLang="en-US" dirty="0"/>
              <a:t>在大多数真实图（如社交图）中，节点度数呈现什么分布？</a:t>
            </a:r>
          </a:p>
          <a:p>
            <a:pPr lvl="1" algn="just"/>
            <a:r>
              <a:rPr lang="en-US" altLang="zh-CN" dirty="0"/>
              <a:t>Power Law</a:t>
            </a:r>
            <a:r>
              <a:rPr lang="zh-CN" altLang="en-US" dirty="0">
                <a:solidFill>
                  <a:srgbClr val="C00000"/>
                </a:solidFill>
              </a:rPr>
              <a:t>幂律分布，如图所示</a:t>
            </a:r>
            <a:endParaRPr lang="en-US" altLang="zh-CN" dirty="0"/>
          </a:p>
          <a:p>
            <a:pPr lvl="2" algn="just"/>
            <a:r>
              <a:rPr lang="zh-CN" altLang="en-US" dirty="0"/>
              <a:t>度量分布函数𝑃（𝐾），其中𝐾为节点度数， 𝑃（𝐾）表示度数为𝐾的节点出现的频率</a:t>
            </a:r>
          </a:p>
          <a:p>
            <a:pPr lvl="2" algn="just"/>
            <a:r>
              <a:rPr lang="en-US" altLang="zh-CN" dirty="0"/>
              <a:t>Power Law</a:t>
            </a:r>
            <a:r>
              <a:rPr lang="zh-CN" altLang="en-US" dirty="0"/>
              <a:t>度数分布的直观解释 </a:t>
            </a:r>
            <a:r>
              <a:rPr lang="en-US" altLang="zh-CN" dirty="0">
                <a:solidFill>
                  <a:srgbClr val="C00000"/>
                </a:solidFill>
              </a:rPr>
              <a:t>– </a:t>
            </a:r>
            <a:r>
              <a:rPr lang="zh-CN" altLang="en-US" dirty="0">
                <a:solidFill>
                  <a:srgbClr val="C00000"/>
                </a:solidFill>
              </a:rPr>
              <a:t>长尾分布</a:t>
            </a:r>
            <a:r>
              <a:rPr lang="zh-CN" altLang="en-US" dirty="0"/>
              <a:t>：大多数节点的度数都很低，只有少部分节点的度数很高，即对他人能够产生较大影响力</a:t>
            </a:r>
          </a:p>
          <a:p>
            <a:pPr lvl="2" algn="just"/>
            <a:r>
              <a:rPr lang="zh-CN" altLang="en-US" dirty="0"/>
              <a:t>著名的</a:t>
            </a:r>
            <a:r>
              <a:rPr lang="zh-CN" altLang="en-US" dirty="0">
                <a:solidFill>
                  <a:srgbClr val="C00000"/>
                </a:solidFill>
              </a:rPr>
              <a:t>“二八定律”</a:t>
            </a:r>
          </a:p>
          <a:p>
            <a:pPr algn="just"/>
            <a:endParaRPr kumimoji="1" lang="en-US" altLang="zh-CN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2894FFE-F49C-954B-9003-F96551EF82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084" y="3192780"/>
            <a:ext cx="4431323" cy="1923058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554B494E-F8D8-7D45-B74A-31C85488ECBF}"/>
              </a:ext>
            </a:extLst>
          </p:cNvPr>
          <p:cNvSpPr txBox="1"/>
          <p:nvPr/>
        </p:nvSpPr>
        <p:spPr>
          <a:xfrm>
            <a:off x="1638693" y="38933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头部用户</a:t>
            </a:r>
            <a:endParaRPr lang="en-US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003502-DFA8-DD49-BD23-050E38349DD3}"/>
              </a:ext>
            </a:extLst>
          </p:cNvPr>
          <p:cNvSpPr txBox="1"/>
          <p:nvPr/>
        </p:nvSpPr>
        <p:spPr>
          <a:xfrm>
            <a:off x="6176412" y="42517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长尾用户</a:t>
            </a:r>
            <a:endParaRPr lang="en-US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cxnSp>
        <p:nvCxnSpPr>
          <p:cNvPr id="9" name="Straight Arrow Connector 10">
            <a:extLst>
              <a:ext uri="{FF2B5EF4-FFF2-40B4-BE49-F238E27FC236}">
                <a16:creationId xmlns:a16="http://schemas.microsoft.com/office/drawing/2014/main" id="{3BF75244-903D-3243-A5B2-4B40BAE91816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2746689" y="4077994"/>
            <a:ext cx="477395" cy="76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1">
            <a:extLst>
              <a:ext uri="{FF2B5EF4-FFF2-40B4-BE49-F238E27FC236}">
                <a16:creationId xmlns:a16="http://schemas.microsoft.com/office/drawing/2014/main" id="{A204E0CD-4F4A-B646-B3FB-36F1ECF7BBF5}"/>
              </a:ext>
            </a:extLst>
          </p:cNvPr>
          <p:cNvCxnSpPr>
            <a:cxnSpLocks/>
          </p:cNvCxnSpPr>
          <p:nvPr/>
        </p:nvCxnSpPr>
        <p:spPr>
          <a:xfrm flipH="1">
            <a:off x="6176412" y="4621042"/>
            <a:ext cx="379449" cy="27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1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案例分析：公众号的幂律分布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大号</a:t>
            </a:r>
            <a:r>
              <a:rPr lang="zh-CN" altLang="en-US" dirty="0"/>
              <a:t>：既得利益者，尚有远虑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腰部账号</a:t>
            </a:r>
            <a:r>
              <a:rPr lang="zh-CN" altLang="en-US" dirty="0"/>
              <a:t>：正值当年，尚能饭否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尾部账号</a:t>
            </a:r>
            <a:r>
              <a:rPr lang="zh-CN" altLang="en-US" dirty="0"/>
              <a:t>：生无可恋，回天乏术</a:t>
            </a:r>
          </a:p>
          <a:p>
            <a:pPr lvl="1"/>
            <a:endParaRPr kumimoji="1" lang="en-US" altLang="zh-CN" dirty="0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0518BA0C-DDA9-5B40-A0F8-F7A9BA9904DB}"/>
              </a:ext>
            </a:extLst>
          </p:cNvPr>
          <p:cNvSpPr/>
          <p:nvPr/>
        </p:nvSpPr>
        <p:spPr>
          <a:xfrm>
            <a:off x="1156719" y="4685784"/>
            <a:ext cx="517670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http://www.niaogebiji.com/article-16711-1.html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4D6AC0-ADD5-AD4A-AF33-05C69D048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0" y="2423323"/>
            <a:ext cx="6538707" cy="1539077"/>
          </a:xfrm>
          <a:prstGeom prst="rect">
            <a:avLst/>
          </a:prstGeom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FBA5AC29-F5D1-B340-A0C4-DCECECD00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95" y="2410971"/>
            <a:ext cx="2167911" cy="15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17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IC</a:t>
            </a:r>
            <a:r>
              <a:rPr lang="zh-CN" altLang="en-US" dirty="0"/>
              <a:t>传播模型</a:t>
            </a:r>
            <a:endParaRPr lang="en-US" altLang="zh-CN" dirty="0"/>
          </a:p>
          <a:p>
            <a:pPr lvl="1"/>
            <a:r>
              <a:rPr lang="zh-CN" altLang="en-US" dirty="0"/>
              <a:t>如何建模社交网络信息传播</a:t>
            </a:r>
            <a:endParaRPr lang="en-US" altLang="zh-CN" dirty="0"/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社交网络信息传播模型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7" y="1812645"/>
            <a:ext cx="2155788" cy="2155788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87" y="1064107"/>
            <a:ext cx="4284559" cy="3507642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007318" y="2868329"/>
            <a:ext cx="3763802" cy="81493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28199" y="4039126"/>
            <a:ext cx="3394647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在此讲述</a:t>
            </a:r>
            <a:endParaRPr lang="en-US" altLang="zh-CN" dirty="0"/>
          </a:p>
          <a:p>
            <a:r>
              <a:rPr lang="zh-CN" altLang="en-US" dirty="0"/>
              <a:t>Independent Cascades (IC) Model </a:t>
            </a:r>
          </a:p>
        </p:txBody>
      </p:sp>
    </p:spTree>
    <p:extLst>
      <p:ext uri="{BB962C8B-B14F-4D97-AF65-F5344CB8AC3E}">
        <p14:creationId xmlns:p14="http://schemas.microsoft.com/office/powerpoint/2010/main" val="26994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IC</a:t>
                </a:r>
                <a:r>
                  <a:rPr lang="zh-CN" altLang="en-US" dirty="0"/>
                  <a:t>传播模型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建立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有向图</a:t>
                </a:r>
                <a:r>
                  <a:rPr lang="zh-CN" altLang="en-US" dirty="0"/>
                  <a:t>模型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使用有向图对社交网络上的信息传播进行建模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社交网络：有向图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1117600" lvl="2" indent="-342900"/>
                <a:r>
                  <a:rPr lang="zh-CN" altLang="en-US" dirty="0"/>
                  <a:t>点集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：表示社交网络用户的集合</a:t>
                </a:r>
                <a:endParaRPr lang="en-US" altLang="zh-CN" dirty="0"/>
              </a:p>
              <a:p>
                <a:pPr marL="1117600" lvl="2" indent="-342900"/>
                <a:r>
                  <a:rPr lang="zh-CN" altLang="en-US" dirty="0"/>
                  <a:t>边集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en-US" dirty="0"/>
                  <a:t>：表示社交网络上的信息传播关系</a:t>
                </a:r>
                <a:endParaRPr lang="en-US" altLang="zh-CN" dirty="0"/>
              </a:p>
              <a:p>
                <a:pPr marL="717550" lvl="1"/>
                <a:r>
                  <a:rPr lang="zh-CN" altLang="en-US" dirty="0"/>
                  <a:t>例子：</a:t>
                </a:r>
                <a:endParaRPr lang="en-US" altLang="zh-CN" dirty="0"/>
              </a:p>
              <a:p>
                <a:pPr marL="1117600" lvl="2"/>
                <a:r>
                  <a:rPr lang="zh-CN" altLang="en-US" dirty="0"/>
                  <a:t>如果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在微博上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关注了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B</a:t>
                </a:r>
              </a:p>
              <a:p>
                <a:pPr marL="1117600" lvl="2"/>
                <a:r>
                  <a:rPr lang="zh-CN" altLang="en-US" dirty="0"/>
                  <a:t>那么存在一条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有向边从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B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指向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A</a:t>
                </a:r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072" y="3713242"/>
            <a:ext cx="1361084" cy="1225931"/>
          </a:xfrm>
          <a:prstGeom prst="rect">
            <a:avLst/>
          </a:prstGeom>
        </p:spPr>
      </p:pic>
      <p:grpSp>
        <p:nvGrpSpPr>
          <p:cNvPr id="6" name="Group 3"/>
          <p:cNvGrpSpPr/>
          <p:nvPr/>
        </p:nvGrpSpPr>
        <p:grpSpPr>
          <a:xfrm>
            <a:off x="5890661" y="2204185"/>
            <a:ext cx="2560297" cy="2551966"/>
            <a:chOff x="3405180" y="3720708"/>
            <a:chExt cx="3608762" cy="3221023"/>
          </a:xfrm>
        </p:grpSpPr>
        <p:sp>
          <p:nvSpPr>
            <p:cNvPr id="7" name="Oval 4"/>
            <p:cNvSpPr/>
            <p:nvPr/>
          </p:nvSpPr>
          <p:spPr>
            <a:xfrm>
              <a:off x="3405181" y="4676964"/>
              <a:ext cx="381837" cy="3818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2</a:t>
              </a:r>
            </a:p>
          </p:txBody>
        </p:sp>
        <p:sp>
          <p:nvSpPr>
            <p:cNvPr id="8" name="Oval 5"/>
            <p:cNvSpPr/>
            <p:nvPr/>
          </p:nvSpPr>
          <p:spPr>
            <a:xfrm>
              <a:off x="4490400" y="4673057"/>
              <a:ext cx="381837" cy="3818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</a:t>
              </a:r>
            </a:p>
          </p:txBody>
        </p:sp>
        <p:sp>
          <p:nvSpPr>
            <p:cNvPr id="9" name="Oval 6"/>
            <p:cNvSpPr/>
            <p:nvPr/>
          </p:nvSpPr>
          <p:spPr>
            <a:xfrm>
              <a:off x="4492075" y="5625405"/>
              <a:ext cx="381837" cy="3818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3</a:t>
              </a:r>
            </a:p>
          </p:txBody>
        </p:sp>
        <p:sp>
          <p:nvSpPr>
            <p:cNvPr id="10" name="Oval 7"/>
            <p:cNvSpPr/>
            <p:nvPr/>
          </p:nvSpPr>
          <p:spPr>
            <a:xfrm>
              <a:off x="5562091" y="6559894"/>
              <a:ext cx="381837" cy="3818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6</a:t>
              </a:r>
            </a:p>
          </p:txBody>
        </p:sp>
        <p:sp>
          <p:nvSpPr>
            <p:cNvPr id="11" name="Oval 8"/>
            <p:cNvSpPr/>
            <p:nvPr/>
          </p:nvSpPr>
          <p:spPr>
            <a:xfrm>
              <a:off x="3405180" y="5625401"/>
              <a:ext cx="381837" cy="3818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5</a:t>
              </a:r>
            </a:p>
          </p:txBody>
        </p:sp>
        <p:sp>
          <p:nvSpPr>
            <p:cNvPr id="12" name="Oval 9"/>
            <p:cNvSpPr/>
            <p:nvPr/>
          </p:nvSpPr>
          <p:spPr>
            <a:xfrm>
              <a:off x="5562090" y="5625399"/>
              <a:ext cx="381837" cy="3818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7</a:t>
              </a:r>
            </a:p>
          </p:txBody>
        </p:sp>
        <p:sp>
          <p:nvSpPr>
            <p:cNvPr id="13" name="Oval 10"/>
            <p:cNvSpPr/>
            <p:nvPr/>
          </p:nvSpPr>
          <p:spPr>
            <a:xfrm>
              <a:off x="6632105" y="5625399"/>
              <a:ext cx="381837" cy="3818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8</a:t>
              </a:r>
            </a:p>
          </p:txBody>
        </p:sp>
        <p:sp>
          <p:nvSpPr>
            <p:cNvPr id="14" name="Oval 11"/>
            <p:cNvSpPr/>
            <p:nvPr/>
          </p:nvSpPr>
          <p:spPr>
            <a:xfrm>
              <a:off x="4490401" y="3720709"/>
              <a:ext cx="381837" cy="3818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9</a:t>
              </a:r>
            </a:p>
          </p:txBody>
        </p:sp>
        <p:sp>
          <p:nvSpPr>
            <p:cNvPr id="15" name="Oval 12"/>
            <p:cNvSpPr/>
            <p:nvPr/>
          </p:nvSpPr>
          <p:spPr>
            <a:xfrm>
              <a:off x="3405180" y="3720708"/>
              <a:ext cx="381837" cy="3818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4</a:t>
              </a:r>
            </a:p>
          </p:txBody>
        </p:sp>
        <p:cxnSp>
          <p:nvCxnSpPr>
            <p:cNvPr id="16" name="Straight Arrow Connector 13"/>
            <p:cNvCxnSpPr>
              <a:stCxn id="15" idx="2"/>
              <a:endCxn id="14" idx="6"/>
            </p:cNvCxnSpPr>
            <p:nvPr/>
          </p:nvCxnSpPr>
          <p:spPr>
            <a:xfrm flipH="1">
              <a:off x="3787018" y="4863976"/>
              <a:ext cx="703382" cy="3907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4"/>
            <p:cNvCxnSpPr>
              <a:stCxn id="15" idx="1"/>
              <a:endCxn id="23" idx="5"/>
            </p:cNvCxnSpPr>
            <p:nvPr/>
          </p:nvCxnSpPr>
          <p:spPr>
            <a:xfrm flipH="1" flipV="1">
              <a:off x="3731098" y="4046626"/>
              <a:ext cx="815221" cy="68235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5"/>
            <p:cNvCxnSpPr>
              <a:stCxn id="22" idx="4"/>
              <a:endCxn id="15" idx="0"/>
            </p:cNvCxnSpPr>
            <p:nvPr/>
          </p:nvCxnSpPr>
          <p:spPr>
            <a:xfrm flipH="1">
              <a:off x="4681319" y="4102546"/>
              <a:ext cx="1" cy="570511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6"/>
            <p:cNvCxnSpPr>
              <a:stCxn id="14" idx="0"/>
              <a:endCxn id="23" idx="4"/>
            </p:cNvCxnSpPr>
            <p:nvPr/>
          </p:nvCxnSpPr>
          <p:spPr>
            <a:xfrm flipH="1" flipV="1">
              <a:off x="3596099" y="4102545"/>
              <a:ext cx="1" cy="574419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7"/>
            <p:cNvCxnSpPr>
              <a:stCxn id="14" idx="4"/>
              <a:endCxn id="18" idx="0"/>
            </p:cNvCxnSpPr>
            <p:nvPr/>
          </p:nvCxnSpPr>
          <p:spPr>
            <a:xfrm flipH="1">
              <a:off x="3596099" y="5058801"/>
              <a:ext cx="1" cy="56660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18"/>
            <p:cNvCxnSpPr>
              <a:stCxn id="16" idx="0"/>
              <a:endCxn id="15" idx="4"/>
            </p:cNvCxnSpPr>
            <p:nvPr/>
          </p:nvCxnSpPr>
          <p:spPr>
            <a:xfrm flipH="1" flipV="1">
              <a:off x="4681319" y="5054894"/>
              <a:ext cx="1675" cy="570511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19"/>
            <p:cNvCxnSpPr>
              <a:stCxn id="17" idx="1"/>
              <a:endCxn id="16" idx="5"/>
            </p:cNvCxnSpPr>
            <p:nvPr/>
          </p:nvCxnSpPr>
          <p:spPr>
            <a:xfrm flipH="1" flipV="1">
              <a:off x="4817993" y="5951323"/>
              <a:ext cx="800017" cy="66449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0"/>
            <p:cNvCxnSpPr>
              <a:stCxn id="19" idx="4"/>
              <a:endCxn id="17" idx="0"/>
            </p:cNvCxnSpPr>
            <p:nvPr/>
          </p:nvCxnSpPr>
          <p:spPr>
            <a:xfrm>
              <a:off x="5753009" y="6007236"/>
              <a:ext cx="1" cy="552658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1"/>
            <p:cNvCxnSpPr>
              <a:stCxn id="16" idx="6"/>
              <a:endCxn id="19" idx="2"/>
            </p:cNvCxnSpPr>
            <p:nvPr/>
          </p:nvCxnSpPr>
          <p:spPr>
            <a:xfrm flipV="1">
              <a:off x="4873912" y="5816318"/>
              <a:ext cx="688178" cy="6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2"/>
            <p:cNvCxnSpPr>
              <a:stCxn id="19" idx="6"/>
              <a:endCxn id="20" idx="2"/>
            </p:cNvCxnSpPr>
            <p:nvPr/>
          </p:nvCxnSpPr>
          <p:spPr>
            <a:xfrm>
              <a:off x="5943927" y="5816318"/>
              <a:ext cx="688178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3"/>
            <p:cNvCxnSpPr>
              <a:stCxn id="14" idx="5"/>
              <a:endCxn id="16" idx="1"/>
            </p:cNvCxnSpPr>
            <p:nvPr/>
          </p:nvCxnSpPr>
          <p:spPr>
            <a:xfrm>
              <a:off x="3731099" y="5002882"/>
              <a:ext cx="816895" cy="678442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4"/>
            <p:cNvCxnSpPr>
              <a:stCxn id="18" idx="6"/>
              <a:endCxn id="16" idx="2"/>
            </p:cNvCxnSpPr>
            <p:nvPr/>
          </p:nvCxnSpPr>
          <p:spPr>
            <a:xfrm>
              <a:off x="3787017" y="5816320"/>
              <a:ext cx="705058" cy="4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右箭头 27"/>
          <p:cNvSpPr/>
          <p:nvPr/>
        </p:nvSpPr>
        <p:spPr>
          <a:xfrm rot="19514682">
            <a:off x="4808154" y="4147887"/>
            <a:ext cx="959318" cy="352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37053D-5184-4F2E-96F4-5B4DDBF293E4}"/>
              </a:ext>
            </a:extLst>
          </p:cNvPr>
          <p:cNvSpPr/>
          <p:nvPr/>
        </p:nvSpPr>
        <p:spPr>
          <a:xfrm>
            <a:off x="4505902" y="3079247"/>
            <a:ext cx="113524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影响了</a:t>
            </a:r>
            <a:r>
              <a:rPr lang="en-US" altLang="zh-CN" dirty="0"/>
              <a:t>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399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Cascades</a:t>
            </a:r>
            <a:r>
              <a:rPr lang="zh-CN" altLang="en-US" dirty="0"/>
              <a:t>模型</a:t>
            </a:r>
            <a:r>
              <a:rPr lang="en-US" altLang="zh-CN" dirty="0"/>
              <a:t>(IC</a:t>
            </a:r>
            <a:r>
              <a:rPr lang="zh-CN" altLang="en-US" dirty="0"/>
              <a:t>模型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IC</a:t>
            </a:r>
            <a:r>
              <a:rPr lang="zh-CN" altLang="en-US" dirty="0"/>
              <a:t>模型考虑图上的节点有两个状态</a:t>
            </a:r>
            <a:endParaRPr lang="en-US" altLang="zh-CN" dirty="0"/>
          </a:p>
          <a:p>
            <a:pPr lvl="1"/>
            <a:r>
              <a:rPr lang="en-US" altLang="zh-CN" dirty="0"/>
              <a:t>Active:</a:t>
            </a:r>
            <a:r>
              <a:rPr lang="zh-CN" altLang="en-US" dirty="0"/>
              <a:t> 即成功地被影响到</a:t>
            </a:r>
            <a:endParaRPr lang="en-US" altLang="zh-CN" dirty="0"/>
          </a:p>
          <a:p>
            <a:pPr lvl="1"/>
            <a:r>
              <a:rPr lang="en-US" altLang="zh-CN" dirty="0"/>
              <a:t>Inactive:</a:t>
            </a:r>
            <a:r>
              <a:rPr lang="zh-CN" altLang="en-US" dirty="0"/>
              <a:t> 即当前还未被影响到</a:t>
            </a:r>
            <a:endParaRPr lang="en-US" altLang="zh-CN" dirty="0"/>
          </a:p>
          <a:p>
            <a:r>
              <a:rPr lang="en-US" altLang="zh-CN" dirty="0"/>
              <a:t>IC</a:t>
            </a:r>
            <a:r>
              <a:rPr lang="zh-CN" altLang="en-US" dirty="0"/>
              <a:t>模型考虑每一个节点有</a:t>
            </a:r>
            <a:r>
              <a:rPr lang="zh-CN" altLang="en-US" dirty="0">
                <a:solidFill>
                  <a:srgbClr val="FF0000"/>
                </a:solidFill>
              </a:rPr>
              <a:t>一次</a:t>
            </a:r>
            <a:r>
              <a:rPr lang="zh-CN" altLang="en-US" dirty="0"/>
              <a:t>机会去</a:t>
            </a:r>
            <a:r>
              <a:rPr lang="zh-CN" altLang="en-US" dirty="0">
                <a:solidFill>
                  <a:srgbClr val="C00000"/>
                </a:solidFill>
              </a:rPr>
              <a:t>激活</a:t>
            </a:r>
            <a:r>
              <a:rPr lang="zh-CN" altLang="en-US" dirty="0"/>
              <a:t>它的邻居</a:t>
            </a:r>
            <a:endParaRPr lang="en-US" altLang="zh-CN" dirty="0"/>
          </a:p>
          <a:p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4" name="Rectangle 34"/>
          <p:cNvSpPr/>
          <p:nvPr/>
        </p:nvSpPr>
        <p:spPr>
          <a:xfrm>
            <a:off x="6857819" y="3338743"/>
            <a:ext cx="1944756" cy="140287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3"/>
          <p:cNvSpPr/>
          <p:nvPr/>
        </p:nvSpPr>
        <p:spPr>
          <a:xfrm>
            <a:off x="899900" y="3308870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u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4"/>
              <p:cNvSpPr/>
              <p:nvPr/>
            </p:nvSpPr>
            <p:spPr>
              <a:xfrm>
                <a:off x="2037927" y="2653310"/>
                <a:ext cx="432000" cy="432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927" y="2653310"/>
                <a:ext cx="432000" cy="4320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5"/>
              <p:cNvSpPr/>
              <p:nvPr/>
            </p:nvSpPr>
            <p:spPr>
              <a:xfrm>
                <a:off x="2391474" y="3570938"/>
                <a:ext cx="432000" cy="432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dk1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dk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dk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474" y="3570938"/>
                <a:ext cx="432000" cy="432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6"/>
              <p:cNvSpPr/>
              <p:nvPr/>
            </p:nvSpPr>
            <p:spPr>
              <a:xfrm>
                <a:off x="1640297" y="4356384"/>
                <a:ext cx="432000" cy="432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dk1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dk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dk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8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297" y="4356384"/>
                <a:ext cx="432000" cy="432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7"/>
            <a:endCxn id="6" idx="3"/>
          </p:cNvCxnSpPr>
          <p:nvPr/>
        </p:nvCxnSpPr>
        <p:spPr>
          <a:xfrm flipV="1">
            <a:off x="1268635" y="3022045"/>
            <a:ext cx="832557" cy="350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6"/>
            <a:endCxn id="7" idx="2"/>
          </p:cNvCxnSpPr>
          <p:nvPr/>
        </p:nvCxnSpPr>
        <p:spPr>
          <a:xfrm>
            <a:off x="1331900" y="3524870"/>
            <a:ext cx="1059574" cy="26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2"/>
          <p:cNvCxnSpPr>
            <a:stCxn id="5" idx="5"/>
            <a:endCxn id="8" idx="1"/>
          </p:cNvCxnSpPr>
          <p:nvPr/>
        </p:nvCxnSpPr>
        <p:spPr>
          <a:xfrm>
            <a:off x="1268635" y="3677605"/>
            <a:ext cx="434927" cy="742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6"/>
          <p:cNvSpPr txBox="1"/>
          <p:nvPr/>
        </p:nvSpPr>
        <p:spPr>
          <a:xfrm>
            <a:off x="964301" y="27670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尝试激活</a:t>
            </a:r>
            <a:endParaRPr lang="en-US" dirty="0"/>
          </a:p>
        </p:txBody>
      </p:sp>
      <p:sp>
        <p:nvSpPr>
          <p:cNvPr id="13" name="TextBox 17"/>
          <p:cNvSpPr txBox="1"/>
          <p:nvPr/>
        </p:nvSpPr>
        <p:spPr>
          <a:xfrm>
            <a:off x="1483929" y="32363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尝试激活</a:t>
            </a:r>
            <a:endParaRPr lang="en-US" dirty="0"/>
          </a:p>
        </p:txBody>
      </p:sp>
      <p:sp>
        <p:nvSpPr>
          <p:cNvPr id="14" name="TextBox 18"/>
          <p:cNvSpPr txBox="1"/>
          <p:nvPr/>
        </p:nvSpPr>
        <p:spPr>
          <a:xfrm>
            <a:off x="1483929" y="39255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尝试激活</a:t>
            </a:r>
            <a:endParaRPr lang="en-US" dirty="0"/>
          </a:p>
        </p:txBody>
      </p:sp>
      <p:sp>
        <p:nvSpPr>
          <p:cNvPr id="15" name="Oval 19"/>
          <p:cNvSpPr/>
          <p:nvPr/>
        </p:nvSpPr>
        <p:spPr>
          <a:xfrm>
            <a:off x="4428546" y="3300425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u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20"/>
              <p:cNvSpPr/>
              <p:nvPr/>
            </p:nvSpPr>
            <p:spPr>
              <a:xfrm>
                <a:off x="5566573" y="2644865"/>
                <a:ext cx="432000" cy="43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Oval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573" y="2644865"/>
                <a:ext cx="432000" cy="432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21"/>
              <p:cNvSpPr/>
              <p:nvPr/>
            </p:nvSpPr>
            <p:spPr>
              <a:xfrm>
                <a:off x="5920120" y="3562493"/>
                <a:ext cx="432000" cy="43200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dk1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dk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dk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7" name="Oval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120" y="3562493"/>
                <a:ext cx="432000" cy="432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22"/>
              <p:cNvSpPr/>
              <p:nvPr/>
            </p:nvSpPr>
            <p:spPr>
              <a:xfrm>
                <a:off x="5168943" y="4347939"/>
                <a:ext cx="432000" cy="43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8" name="Oval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943" y="4347939"/>
                <a:ext cx="432000" cy="432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23"/>
          <p:cNvCxnSpPr>
            <a:stCxn id="17" idx="7"/>
            <a:endCxn id="18" idx="3"/>
          </p:cNvCxnSpPr>
          <p:nvPr/>
        </p:nvCxnSpPr>
        <p:spPr>
          <a:xfrm flipV="1">
            <a:off x="4797281" y="3013600"/>
            <a:ext cx="832557" cy="350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4"/>
          <p:cNvCxnSpPr>
            <a:stCxn id="17" idx="6"/>
            <a:endCxn id="19" idx="2"/>
          </p:cNvCxnSpPr>
          <p:nvPr/>
        </p:nvCxnSpPr>
        <p:spPr>
          <a:xfrm>
            <a:off x="4860546" y="3516425"/>
            <a:ext cx="1059574" cy="26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5"/>
          <p:cNvCxnSpPr>
            <a:stCxn id="17" idx="5"/>
            <a:endCxn id="20" idx="1"/>
          </p:cNvCxnSpPr>
          <p:nvPr/>
        </p:nvCxnSpPr>
        <p:spPr>
          <a:xfrm>
            <a:off x="4797281" y="3669160"/>
            <a:ext cx="434927" cy="742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6"/>
          <p:cNvSpPr txBox="1"/>
          <p:nvPr/>
        </p:nvSpPr>
        <p:spPr>
          <a:xfrm>
            <a:off x="4797281" y="27586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成功</a:t>
            </a:r>
            <a:endParaRPr lang="en-US" dirty="0"/>
          </a:p>
        </p:txBody>
      </p:sp>
      <p:sp>
        <p:nvSpPr>
          <p:cNvPr id="23" name="TextBox 27"/>
          <p:cNvSpPr txBox="1"/>
          <p:nvPr/>
        </p:nvSpPr>
        <p:spPr>
          <a:xfrm>
            <a:off x="5251016" y="32863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失败</a:t>
            </a:r>
            <a:endParaRPr lang="en-US" dirty="0"/>
          </a:p>
        </p:txBody>
      </p:sp>
      <p:sp>
        <p:nvSpPr>
          <p:cNvPr id="24" name="TextBox 28"/>
          <p:cNvSpPr txBox="1"/>
          <p:nvPr/>
        </p:nvSpPr>
        <p:spPr>
          <a:xfrm>
            <a:off x="5089752" y="38992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成功</a:t>
            </a:r>
            <a:endParaRPr lang="en-US" dirty="0"/>
          </a:p>
        </p:txBody>
      </p:sp>
      <p:sp>
        <p:nvSpPr>
          <p:cNvPr id="25" name="Right Arrow 29"/>
          <p:cNvSpPr/>
          <p:nvPr/>
        </p:nvSpPr>
        <p:spPr>
          <a:xfrm>
            <a:off x="3422151" y="3420995"/>
            <a:ext cx="576776" cy="486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30"/>
          <p:cNvSpPr/>
          <p:nvPr/>
        </p:nvSpPr>
        <p:spPr>
          <a:xfrm>
            <a:off x="7090783" y="3481952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7" name="Rectangle 31"/>
          <p:cNvSpPr/>
          <p:nvPr/>
        </p:nvSpPr>
        <p:spPr>
          <a:xfrm>
            <a:off x="7725973" y="3497897"/>
            <a:ext cx="8299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/>
              <a:t>Active</a:t>
            </a:r>
            <a:endParaRPr lang="en-US" sz="2000"/>
          </a:p>
        </p:txBody>
      </p:sp>
      <p:sp>
        <p:nvSpPr>
          <p:cNvPr id="28" name="Oval 32"/>
          <p:cNvSpPr/>
          <p:nvPr/>
        </p:nvSpPr>
        <p:spPr>
          <a:xfrm>
            <a:off x="7090783" y="4203477"/>
            <a:ext cx="432000" cy="432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9" name="Rectangle 33"/>
          <p:cNvSpPr/>
          <p:nvPr/>
        </p:nvSpPr>
        <p:spPr>
          <a:xfrm>
            <a:off x="7725973" y="4219422"/>
            <a:ext cx="1003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Inactive</a:t>
            </a:r>
            <a:endParaRPr lang="en-US" sz="2000" dirty="0"/>
          </a:p>
        </p:txBody>
      </p:sp>
      <p:sp>
        <p:nvSpPr>
          <p:cNvPr id="56" name="Line Callout 2 (Border and Accent Bar) 35"/>
          <p:cNvSpPr/>
          <p:nvPr/>
        </p:nvSpPr>
        <p:spPr>
          <a:xfrm>
            <a:off x="7216988" y="2199201"/>
            <a:ext cx="1788078" cy="562707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6206"/>
              <a:gd name="adj6" fmla="val -646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引入概率度量成功</a:t>
            </a:r>
            <a:r>
              <a:rPr lang="en-US" altLang="zh-CN" sz="1600" dirty="0"/>
              <a:t>/</a:t>
            </a:r>
            <a:r>
              <a:rPr lang="zh-CN" altLang="en-US" sz="1600" dirty="0"/>
              <a:t>失败的可能性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1594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Cascades</a:t>
            </a:r>
            <a:r>
              <a:rPr lang="zh-CN" altLang="en-US" dirty="0"/>
              <a:t>模型</a:t>
            </a:r>
            <a:endParaRPr lang="en-US" altLang="zh-CN" dirty="0"/>
          </a:p>
          <a:p>
            <a:r>
              <a:rPr lang="zh-CN" altLang="en-US" dirty="0"/>
              <a:t>假设用户</a:t>
            </a:r>
            <a:r>
              <a:rPr lang="en-US" altLang="zh-CN" dirty="0"/>
              <a:t>u</a:t>
            </a:r>
            <a:r>
              <a:rPr lang="zh-CN" altLang="en-US" dirty="0"/>
              <a:t>到</a:t>
            </a:r>
            <a:r>
              <a:rPr lang="en-US" altLang="zh-CN" dirty="0"/>
              <a:t>v</a:t>
            </a:r>
            <a:r>
              <a:rPr lang="zh-CN" altLang="en-US" dirty="0"/>
              <a:t>之间有一个概率值，称为</a:t>
            </a:r>
            <a:r>
              <a:rPr lang="zh-CN" altLang="en-US" dirty="0">
                <a:solidFill>
                  <a:srgbClr val="C00000"/>
                </a:solidFill>
              </a:rPr>
              <a:t>影响概率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概率值</a:t>
            </a:r>
            <a:r>
              <a:rPr lang="zh-CN" altLang="en-US" dirty="0"/>
              <a:t>越大，</a:t>
            </a:r>
            <a:r>
              <a:rPr lang="en-US" altLang="zh-CN" dirty="0"/>
              <a:t>v</a:t>
            </a:r>
            <a:r>
              <a:rPr lang="zh-CN" altLang="en-US" dirty="0"/>
              <a:t>相信</a:t>
            </a:r>
            <a:r>
              <a:rPr lang="en-US" altLang="zh-CN" dirty="0"/>
              <a:t>u</a:t>
            </a:r>
            <a:r>
              <a:rPr lang="zh-CN" altLang="en-US" dirty="0">
                <a:solidFill>
                  <a:srgbClr val="C00000"/>
                </a:solidFill>
              </a:rPr>
              <a:t>传播消息的可能性就越大</a:t>
            </a:r>
          </a:p>
          <a:p>
            <a:pPr lvl="1"/>
            <a:r>
              <a:rPr lang="zh-CN" altLang="en-US" dirty="0"/>
              <a:t>概率值可以通过</a:t>
            </a:r>
            <a:r>
              <a:rPr lang="en-US" altLang="zh-CN" dirty="0"/>
              <a:t>u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的互动历史学习得到</a:t>
            </a:r>
            <a:endParaRPr lang="en-US" altLang="zh-CN" dirty="0"/>
          </a:p>
          <a:p>
            <a:endParaRPr kumimoji="1" lang="en-US" altLang="zh-CN" dirty="0"/>
          </a:p>
        </p:txBody>
      </p:sp>
      <p:grpSp>
        <p:nvGrpSpPr>
          <p:cNvPr id="4" name="Group 39"/>
          <p:cNvGrpSpPr/>
          <p:nvPr/>
        </p:nvGrpSpPr>
        <p:grpSpPr>
          <a:xfrm>
            <a:off x="1498333" y="2371022"/>
            <a:ext cx="3434251" cy="2465687"/>
            <a:chOff x="961274" y="1581124"/>
            <a:chExt cx="3994183" cy="3221023"/>
          </a:xfrm>
        </p:grpSpPr>
        <p:grpSp>
          <p:nvGrpSpPr>
            <p:cNvPr id="5" name="Group 3"/>
            <p:cNvGrpSpPr/>
            <p:nvPr/>
          </p:nvGrpSpPr>
          <p:grpSpPr>
            <a:xfrm>
              <a:off x="1346695" y="1581124"/>
              <a:ext cx="3608762" cy="3221023"/>
              <a:chOff x="3405180" y="3720708"/>
              <a:chExt cx="3608762" cy="3221023"/>
            </a:xfrm>
          </p:grpSpPr>
          <p:sp>
            <p:nvSpPr>
              <p:cNvPr id="18" name="Oval 4"/>
              <p:cNvSpPr/>
              <p:nvPr/>
            </p:nvSpPr>
            <p:spPr>
              <a:xfrm>
                <a:off x="3405181" y="467696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</a:t>
                </a:r>
              </a:p>
            </p:txBody>
          </p:sp>
          <p:sp>
            <p:nvSpPr>
              <p:cNvPr id="19" name="Oval 5"/>
              <p:cNvSpPr/>
              <p:nvPr/>
            </p:nvSpPr>
            <p:spPr>
              <a:xfrm>
                <a:off x="4490400" y="4673057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</a:t>
                </a:r>
              </a:p>
            </p:txBody>
          </p:sp>
          <p:sp>
            <p:nvSpPr>
              <p:cNvPr id="20" name="Oval 6"/>
              <p:cNvSpPr/>
              <p:nvPr/>
            </p:nvSpPr>
            <p:spPr>
              <a:xfrm>
                <a:off x="4492075" y="5625405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</a:t>
                </a:r>
              </a:p>
            </p:txBody>
          </p:sp>
          <p:sp>
            <p:nvSpPr>
              <p:cNvPr id="21" name="Oval 7"/>
              <p:cNvSpPr/>
              <p:nvPr/>
            </p:nvSpPr>
            <p:spPr>
              <a:xfrm>
                <a:off x="5562091" y="655989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6</a:t>
                </a:r>
              </a:p>
            </p:txBody>
          </p:sp>
          <p:sp>
            <p:nvSpPr>
              <p:cNvPr id="22" name="Oval 8"/>
              <p:cNvSpPr/>
              <p:nvPr/>
            </p:nvSpPr>
            <p:spPr>
              <a:xfrm>
                <a:off x="3405180" y="5625401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5</a:t>
                </a:r>
              </a:p>
            </p:txBody>
          </p:sp>
          <p:sp>
            <p:nvSpPr>
              <p:cNvPr id="23" name="Oval 9"/>
              <p:cNvSpPr/>
              <p:nvPr/>
            </p:nvSpPr>
            <p:spPr>
              <a:xfrm>
                <a:off x="5562090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7</a:t>
                </a:r>
              </a:p>
            </p:txBody>
          </p:sp>
          <p:sp>
            <p:nvSpPr>
              <p:cNvPr id="24" name="Oval 10"/>
              <p:cNvSpPr/>
              <p:nvPr/>
            </p:nvSpPr>
            <p:spPr>
              <a:xfrm>
                <a:off x="6632105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8</a:t>
                </a:r>
              </a:p>
            </p:txBody>
          </p:sp>
          <p:sp>
            <p:nvSpPr>
              <p:cNvPr id="25" name="Oval 11"/>
              <p:cNvSpPr/>
              <p:nvPr/>
            </p:nvSpPr>
            <p:spPr>
              <a:xfrm>
                <a:off x="4490401" y="372070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9</a:t>
                </a:r>
              </a:p>
            </p:txBody>
          </p:sp>
          <p:sp>
            <p:nvSpPr>
              <p:cNvPr id="26" name="Oval 12"/>
              <p:cNvSpPr/>
              <p:nvPr/>
            </p:nvSpPr>
            <p:spPr>
              <a:xfrm>
                <a:off x="3405180" y="3720708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4</a:t>
                </a:r>
              </a:p>
            </p:txBody>
          </p:sp>
          <p:cxnSp>
            <p:nvCxnSpPr>
              <p:cNvPr id="27" name="Straight Arrow Connector 13"/>
              <p:cNvCxnSpPr>
                <a:stCxn id="30" idx="2"/>
                <a:endCxn id="29" idx="6"/>
              </p:cNvCxnSpPr>
              <p:nvPr/>
            </p:nvCxnSpPr>
            <p:spPr>
              <a:xfrm flipH="1">
                <a:off x="3787018" y="4863976"/>
                <a:ext cx="703382" cy="3907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14"/>
              <p:cNvCxnSpPr>
                <a:stCxn id="30" idx="1"/>
                <a:endCxn id="38" idx="5"/>
              </p:cNvCxnSpPr>
              <p:nvPr/>
            </p:nvCxnSpPr>
            <p:spPr>
              <a:xfrm flipH="1" flipV="1">
                <a:off x="3731098" y="4046626"/>
                <a:ext cx="815221" cy="682350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15"/>
              <p:cNvCxnSpPr>
                <a:stCxn id="37" idx="4"/>
                <a:endCxn id="30" idx="0"/>
              </p:cNvCxnSpPr>
              <p:nvPr/>
            </p:nvCxnSpPr>
            <p:spPr>
              <a:xfrm flipH="1">
                <a:off x="4681319" y="4102546"/>
                <a:ext cx="1" cy="570511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16"/>
              <p:cNvCxnSpPr>
                <a:stCxn id="29" idx="0"/>
                <a:endCxn id="38" idx="4"/>
              </p:cNvCxnSpPr>
              <p:nvPr/>
            </p:nvCxnSpPr>
            <p:spPr>
              <a:xfrm flipH="1" flipV="1">
                <a:off x="3596099" y="4102545"/>
                <a:ext cx="1" cy="574419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17"/>
              <p:cNvCxnSpPr>
                <a:stCxn id="29" idx="4"/>
                <a:endCxn id="33" idx="0"/>
              </p:cNvCxnSpPr>
              <p:nvPr/>
            </p:nvCxnSpPr>
            <p:spPr>
              <a:xfrm flipH="1">
                <a:off x="3596099" y="5058801"/>
                <a:ext cx="1" cy="566600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8"/>
              <p:cNvCxnSpPr>
                <a:stCxn id="31" idx="0"/>
                <a:endCxn id="30" idx="4"/>
              </p:cNvCxnSpPr>
              <p:nvPr/>
            </p:nvCxnSpPr>
            <p:spPr>
              <a:xfrm flipH="1" flipV="1">
                <a:off x="4681319" y="5054894"/>
                <a:ext cx="1675" cy="570511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19"/>
              <p:cNvCxnSpPr>
                <a:stCxn id="32" idx="1"/>
                <a:endCxn id="31" idx="5"/>
              </p:cNvCxnSpPr>
              <p:nvPr/>
            </p:nvCxnSpPr>
            <p:spPr>
              <a:xfrm flipH="1" flipV="1">
                <a:off x="4817993" y="5951323"/>
                <a:ext cx="800017" cy="664490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20"/>
              <p:cNvCxnSpPr>
                <a:stCxn id="34" idx="4"/>
                <a:endCxn id="32" idx="0"/>
              </p:cNvCxnSpPr>
              <p:nvPr/>
            </p:nvCxnSpPr>
            <p:spPr>
              <a:xfrm>
                <a:off x="5753009" y="6007236"/>
                <a:ext cx="1" cy="55265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21"/>
              <p:cNvCxnSpPr>
                <a:stCxn id="31" idx="6"/>
                <a:endCxn id="34" idx="2"/>
              </p:cNvCxnSpPr>
              <p:nvPr/>
            </p:nvCxnSpPr>
            <p:spPr>
              <a:xfrm flipV="1">
                <a:off x="4873912" y="5816318"/>
                <a:ext cx="688178" cy="6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22"/>
              <p:cNvCxnSpPr>
                <a:stCxn id="34" idx="6"/>
                <a:endCxn id="35" idx="2"/>
              </p:cNvCxnSpPr>
              <p:nvPr/>
            </p:nvCxnSpPr>
            <p:spPr>
              <a:xfrm>
                <a:off x="5943927" y="5816318"/>
                <a:ext cx="688178" cy="0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23"/>
              <p:cNvCxnSpPr>
                <a:stCxn id="29" idx="5"/>
                <a:endCxn id="31" idx="1"/>
              </p:cNvCxnSpPr>
              <p:nvPr/>
            </p:nvCxnSpPr>
            <p:spPr>
              <a:xfrm>
                <a:off x="3731099" y="5002882"/>
                <a:ext cx="816895" cy="67844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24"/>
              <p:cNvCxnSpPr>
                <a:stCxn id="33" idx="6"/>
                <a:endCxn id="31" idx="2"/>
              </p:cNvCxnSpPr>
              <p:nvPr/>
            </p:nvCxnSpPr>
            <p:spPr>
              <a:xfrm>
                <a:off x="3787017" y="5816320"/>
                <a:ext cx="705058" cy="4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25"/>
            <p:cNvSpPr txBox="1"/>
            <p:nvPr/>
          </p:nvSpPr>
          <p:spPr>
            <a:xfrm>
              <a:off x="1980084" y="283183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0.9</a:t>
              </a:r>
            </a:p>
          </p:txBody>
        </p:sp>
        <p:sp>
          <p:nvSpPr>
            <p:cNvPr id="7" name="TextBox 26"/>
            <p:cNvSpPr txBox="1"/>
            <p:nvPr/>
          </p:nvSpPr>
          <p:spPr>
            <a:xfrm>
              <a:off x="965743" y="20694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0.3</a:t>
              </a:r>
            </a:p>
          </p:txBody>
        </p:sp>
        <p:sp>
          <p:nvSpPr>
            <p:cNvPr id="8" name="TextBox 27"/>
            <p:cNvSpPr txBox="1"/>
            <p:nvPr/>
          </p:nvSpPr>
          <p:spPr>
            <a:xfrm>
              <a:off x="961274" y="294927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0.7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" name="TextBox 28"/>
            <p:cNvSpPr txBox="1"/>
            <p:nvPr/>
          </p:nvSpPr>
          <p:spPr>
            <a:xfrm>
              <a:off x="1842017" y="377464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0.5</a:t>
              </a:r>
            </a:p>
          </p:txBody>
        </p:sp>
        <p:sp>
          <p:nvSpPr>
            <p:cNvPr id="10" name="TextBox 29"/>
            <p:cNvSpPr txBox="1"/>
            <p:nvPr/>
          </p:nvSpPr>
          <p:spPr>
            <a:xfrm>
              <a:off x="1878395" y="236392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0.1</a:t>
              </a: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2642839" y="200388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  <p:sp>
          <p:nvSpPr>
            <p:cNvPr id="12" name="TextBox 31"/>
            <p:cNvSpPr txBox="1"/>
            <p:nvPr/>
          </p:nvSpPr>
          <p:spPr>
            <a:xfrm>
              <a:off x="2066775" y="194116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0.2</a:t>
              </a:r>
            </a:p>
          </p:txBody>
        </p:sp>
        <p:sp>
          <p:nvSpPr>
            <p:cNvPr id="13" name="TextBox 32"/>
            <p:cNvSpPr txBox="1"/>
            <p:nvPr/>
          </p:nvSpPr>
          <p:spPr>
            <a:xfrm>
              <a:off x="2642839" y="294927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0.9</a:t>
              </a:r>
            </a:p>
          </p:txBody>
        </p:sp>
        <p:sp>
          <p:nvSpPr>
            <p:cNvPr id="14" name="TextBox 33"/>
            <p:cNvSpPr txBox="1"/>
            <p:nvPr/>
          </p:nvSpPr>
          <p:spPr>
            <a:xfrm>
              <a:off x="2930871" y="330002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  <p:sp>
          <p:nvSpPr>
            <p:cNvPr id="15" name="TextBox 34"/>
            <p:cNvSpPr txBox="1"/>
            <p:nvPr/>
          </p:nvSpPr>
          <p:spPr>
            <a:xfrm>
              <a:off x="2814499" y="410140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0.3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" name="TextBox 35"/>
            <p:cNvSpPr txBox="1"/>
            <p:nvPr/>
          </p:nvSpPr>
          <p:spPr>
            <a:xfrm>
              <a:off x="3966627" y="366935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0.7</a:t>
              </a:r>
            </a:p>
          </p:txBody>
        </p:sp>
        <p:sp>
          <p:nvSpPr>
            <p:cNvPr id="17" name="TextBox 36"/>
            <p:cNvSpPr txBox="1"/>
            <p:nvPr/>
          </p:nvSpPr>
          <p:spPr>
            <a:xfrm>
              <a:off x="3722959" y="395738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</p:grpSp>
      <p:sp>
        <p:nvSpPr>
          <p:cNvPr id="40" name="矩形 39"/>
          <p:cNvSpPr/>
          <p:nvPr/>
        </p:nvSpPr>
        <p:spPr>
          <a:xfrm>
            <a:off x="5651478" y="3069172"/>
            <a:ext cx="2623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影响概率</a:t>
            </a:r>
          </a:p>
          <a:p>
            <a:r>
              <a:rPr lang="zh-CN" altLang="en-US" dirty="0"/>
              <a:t>Influence Probabilities</a:t>
            </a:r>
          </a:p>
        </p:txBody>
      </p:sp>
      <p:sp>
        <p:nvSpPr>
          <p:cNvPr id="41" name="Right Brace 37"/>
          <p:cNvSpPr/>
          <p:nvPr/>
        </p:nvSpPr>
        <p:spPr>
          <a:xfrm>
            <a:off x="5132258" y="2624992"/>
            <a:ext cx="423686" cy="1919422"/>
          </a:xfrm>
          <a:prstGeom prst="rightBrace">
            <a:avLst>
              <a:gd name="adj1" fmla="val 5358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3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5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首次提出</a:t>
            </a:r>
            <a:r>
              <a:rPr kumimoji="1" lang="en-US" altLang="zh-CN" dirty="0"/>
              <a:t>influence maximization</a:t>
            </a:r>
          </a:p>
        </p:txBody>
      </p:sp>
      <p:pic>
        <p:nvPicPr>
          <p:cNvPr id="1026" name="Picture 2" descr="https://localist-images.azureedge.net/photos/32079297768903/original/863488441d0b9e0b1a4d9e3c1b565bf64277702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049" y="2956150"/>
            <a:ext cx="170526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691" y="2956150"/>
            <a:ext cx="1806630" cy="1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2956150"/>
            <a:ext cx="1802011" cy="1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87" y="1275940"/>
            <a:ext cx="320235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影响力最大化及其困难</a:t>
                </a:r>
                <a:endParaRPr lang="en-US" altLang="zh-CN" dirty="0"/>
              </a:p>
              <a:p>
                <a:pPr lvl="1"/>
                <a:r>
                  <a:rPr kumimoji="1" lang="zh-CN" altLang="en-US" dirty="0"/>
                  <a:t>找到种子节点集合，使得其影响范围</a:t>
                </a:r>
                <a:r>
                  <a:rPr kumimoji="1" lang="en-US" altLang="zh-CN" dirty="0"/>
                  <a:t>(Influence spread)</a:t>
                </a:r>
                <a:r>
                  <a:rPr kumimoji="1" lang="zh-CN" altLang="en-US" dirty="0"/>
                  <a:t>最大</a:t>
                </a:r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pPr lvl="1"/>
                <a:r>
                  <a:rPr lang="zh-CN" altLang="en-US" dirty="0"/>
                  <a:t>假设选择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dirty="0"/>
                  <a:t>作为初始的传播者，称为种子</a:t>
                </a:r>
              </a:p>
              <a:p>
                <a:pPr lvl="1"/>
                <a:r>
                  <a:rPr lang="zh-CN" altLang="en-US" dirty="0"/>
                  <a:t>种子用户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按照影响概率</a:t>
                </a:r>
                <a:r>
                  <a:rPr lang="zh-CN" altLang="en-US" dirty="0"/>
                  <a:t>去“激活”其邻居</a:t>
                </a:r>
                <a:endParaRPr lang="en-US" altLang="zh-CN" dirty="0"/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3"/>
          <p:cNvGrpSpPr/>
          <p:nvPr/>
        </p:nvGrpSpPr>
        <p:grpSpPr>
          <a:xfrm>
            <a:off x="1491917" y="2563528"/>
            <a:ext cx="2819944" cy="2080587"/>
            <a:chOff x="1009865" y="2924944"/>
            <a:chExt cx="3799956" cy="3221023"/>
          </a:xfrm>
        </p:grpSpPr>
        <p:grpSp>
          <p:nvGrpSpPr>
            <p:cNvPr id="7" name="Group 4"/>
            <p:cNvGrpSpPr/>
            <p:nvPr/>
          </p:nvGrpSpPr>
          <p:grpSpPr>
            <a:xfrm>
              <a:off x="1395286" y="2924944"/>
              <a:ext cx="3414535" cy="3221023"/>
              <a:chOff x="3405180" y="3720708"/>
              <a:chExt cx="3414535" cy="3221023"/>
            </a:xfrm>
          </p:grpSpPr>
          <p:sp>
            <p:nvSpPr>
              <p:cNvPr id="20" name="Oval 17"/>
              <p:cNvSpPr/>
              <p:nvPr/>
            </p:nvSpPr>
            <p:spPr>
              <a:xfrm>
                <a:off x="3405181" y="467696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  <p:sp>
            <p:nvSpPr>
              <p:cNvPr id="21" name="Oval 18"/>
              <p:cNvSpPr/>
              <p:nvPr/>
            </p:nvSpPr>
            <p:spPr>
              <a:xfrm>
                <a:off x="4490400" y="4673057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sp>
            <p:nvSpPr>
              <p:cNvPr id="22" name="Oval 19"/>
              <p:cNvSpPr/>
              <p:nvPr/>
            </p:nvSpPr>
            <p:spPr>
              <a:xfrm>
                <a:off x="4492075" y="5625405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  <p:sp>
            <p:nvSpPr>
              <p:cNvPr id="23" name="Oval 20"/>
              <p:cNvSpPr/>
              <p:nvPr/>
            </p:nvSpPr>
            <p:spPr>
              <a:xfrm>
                <a:off x="5562091" y="655989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6</a:t>
                </a:r>
              </a:p>
            </p:txBody>
          </p:sp>
          <p:sp>
            <p:nvSpPr>
              <p:cNvPr id="24" name="Oval 21"/>
              <p:cNvSpPr/>
              <p:nvPr/>
            </p:nvSpPr>
            <p:spPr>
              <a:xfrm>
                <a:off x="3405180" y="5625401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5</a:t>
                </a:r>
              </a:p>
            </p:txBody>
          </p:sp>
          <p:sp>
            <p:nvSpPr>
              <p:cNvPr id="25" name="Oval 22"/>
              <p:cNvSpPr/>
              <p:nvPr/>
            </p:nvSpPr>
            <p:spPr>
              <a:xfrm>
                <a:off x="5562090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7</a:t>
                </a:r>
              </a:p>
            </p:txBody>
          </p:sp>
          <p:sp>
            <p:nvSpPr>
              <p:cNvPr id="26" name="Oval 23"/>
              <p:cNvSpPr/>
              <p:nvPr/>
            </p:nvSpPr>
            <p:spPr>
              <a:xfrm>
                <a:off x="6437878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8</a:t>
                </a:r>
              </a:p>
            </p:txBody>
          </p:sp>
          <p:sp>
            <p:nvSpPr>
              <p:cNvPr id="27" name="Oval 24"/>
              <p:cNvSpPr/>
              <p:nvPr/>
            </p:nvSpPr>
            <p:spPr>
              <a:xfrm>
                <a:off x="4490401" y="372070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9</a:t>
                </a:r>
              </a:p>
            </p:txBody>
          </p:sp>
          <p:sp>
            <p:nvSpPr>
              <p:cNvPr id="28" name="Oval 25"/>
              <p:cNvSpPr/>
              <p:nvPr/>
            </p:nvSpPr>
            <p:spPr>
              <a:xfrm>
                <a:off x="3405180" y="3720708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  <p:cxnSp>
            <p:nvCxnSpPr>
              <p:cNvPr id="29" name="Straight Arrow Connector 26"/>
              <p:cNvCxnSpPr>
                <a:stCxn id="23" idx="2"/>
                <a:endCxn id="22" idx="6"/>
              </p:cNvCxnSpPr>
              <p:nvPr/>
            </p:nvCxnSpPr>
            <p:spPr>
              <a:xfrm flipH="1">
                <a:off x="3787018" y="4863976"/>
                <a:ext cx="703382" cy="3907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7"/>
              <p:cNvCxnSpPr>
                <a:stCxn id="23" idx="1"/>
                <a:endCxn id="31" idx="5"/>
              </p:cNvCxnSpPr>
              <p:nvPr/>
            </p:nvCxnSpPr>
            <p:spPr>
              <a:xfrm flipH="1" flipV="1">
                <a:off x="3731098" y="4046626"/>
                <a:ext cx="815221" cy="682350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28"/>
              <p:cNvCxnSpPr>
                <a:stCxn id="30" idx="4"/>
                <a:endCxn id="23" idx="0"/>
              </p:cNvCxnSpPr>
              <p:nvPr/>
            </p:nvCxnSpPr>
            <p:spPr>
              <a:xfrm flipH="1">
                <a:off x="4681319" y="4102546"/>
                <a:ext cx="1" cy="570511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29"/>
              <p:cNvCxnSpPr>
                <a:stCxn id="22" idx="0"/>
                <a:endCxn id="31" idx="4"/>
              </p:cNvCxnSpPr>
              <p:nvPr/>
            </p:nvCxnSpPr>
            <p:spPr>
              <a:xfrm flipH="1" flipV="1">
                <a:off x="3596099" y="4102545"/>
                <a:ext cx="1" cy="574419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0"/>
              <p:cNvCxnSpPr>
                <a:stCxn id="22" idx="4"/>
                <a:endCxn id="26" idx="0"/>
              </p:cNvCxnSpPr>
              <p:nvPr/>
            </p:nvCxnSpPr>
            <p:spPr>
              <a:xfrm flipH="1">
                <a:off x="3596099" y="5058801"/>
                <a:ext cx="1" cy="566600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1"/>
              <p:cNvCxnSpPr>
                <a:stCxn id="24" idx="0"/>
                <a:endCxn id="23" idx="4"/>
              </p:cNvCxnSpPr>
              <p:nvPr/>
            </p:nvCxnSpPr>
            <p:spPr>
              <a:xfrm flipH="1" flipV="1">
                <a:off x="4681319" y="5054894"/>
                <a:ext cx="1675" cy="570511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2"/>
              <p:cNvCxnSpPr>
                <a:stCxn id="25" idx="1"/>
                <a:endCxn id="24" idx="5"/>
              </p:cNvCxnSpPr>
              <p:nvPr/>
            </p:nvCxnSpPr>
            <p:spPr>
              <a:xfrm flipH="1" flipV="1">
                <a:off x="4817993" y="5951323"/>
                <a:ext cx="800017" cy="664490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3"/>
              <p:cNvCxnSpPr>
                <a:stCxn id="27" idx="4"/>
                <a:endCxn id="25" idx="0"/>
              </p:cNvCxnSpPr>
              <p:nvPr/>
            </p:nvCxnSpPr>
            <p:spPr>
              <a:xfrm>
                <a:off x="5753009" y="6007236"/>
                <a:ext cx="1" cy="55265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4"/>
              <p:cNvCxnSpPr>
                <a:stCxn id="24" idx="6"/>
                <a:endCxn id="27" idx="2"/>
              </p:cNvCxnSpPr>
              <p:nvPr/>
            </p:nvCxnSpPr>
            <p:spPr>
              <a:xfrm flipV="1">
                <a:off x="4873912" y="5816318"/>
                <a:ext cx="688178" cy="6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5"/>
              <p:cNvCxnSpPr>
                <a:stCxn id="25" idx="6"/>
                <a:endCxn id="26" idx="2"/>
              </p:cNvCxnSpPr>
              <p:nvPr/>
            </p:nvCxnSpPr>
            <p:spPr>
              <a:xfrm>
                <a:off x="5943927" y="5816318"/>
                <a:ext cx="493951" cy="0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6"/>
              <p:cNvCxnSpPr>
                <a:stCxn id="22" idx="5"/>
                <a:endCxn id="24" idx="1"/>
              </p:cNvCxnSpPr>
              <p:nvPr/>
            </p:nvCxnSpPr>
            <p:spPr>
              <a:xfrm>
                <a:off x="3731099" y="5002882"/>
                <a:ext cx="816895" cy="67844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7"/>
              <p:cNvCxnSpPr>
                <a:stCxn id="26" idx="6"/>
                <a:endCxn id="24" idx="2"/>
              </p:cNvCxnSpPr>
              <p:nvPr/>
            </p:nvCxnSpPr>
            <p:spPr>
              <a:xfrm>
                <a:off x="3787017" y="5816320"/>
                <a:ext cx="705058" cy="4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5"/>
            <p:cNvSpPr txBox="1"/>
            <p:nvPr/>
          </p:nvSpPr>
          <p:spPr>
            <a:xfrm>
              <a:off x="2028675" y="4175653"/>
              <a:ext cx="512374" cy="428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Calibri" charset="0"/>
                  <a:ea typeface="Calibri" charset="0"/>
                  <a:cs typeface="Calibri" charset="0"/>
                </a:rPr>
                <a:t>0.9</a:t>
              </a: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1014333" y="3413234"/>
              <a:ext cx="512374" cy="428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0.3</a:t>
              </a:r>
            </a:p>
          </p:txBody>
        </p:sp>
        <p:sp>
          <p:nvSpPr>
            <p:cNvPr id="10" name="TextBox 7"/>
            <p:cNvSpPr txBox="1"/>
            <p:nvPr/>
          </p:nvSpPr>
          <p:spPr>
            <a:xfrm>
              <a:off x="1009865" y="4293096"/>
              <a:ext cx="512374" cy="428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Calibri" charset="0"/>
                  <a:ea typeface="Calibri" charset="0"/>
                  <a:cs typeface="Calibri" charset="0"/>
                </a:rPr>
                <a:t>0.7</a:t>
              </a:r>
              <a:endParaRPr lang="en-US" sz="12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" name="TextBox 8"/>
            <p:cNvSpPr txBox="1"/>
            <p:nvPr/>
          </p:nvSpPr>
          <p:spPr>
            <a:xfrm>
              <a:off x="1890609" y="5118469"/>
              <a:ext cx="512374" cy="428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0.5</a:t>
              </a:r>
            </a:p>
          </p:txBody>
        </p:sp>
        <p:sp>
          <p:nvSpPr>
            <p:cNvPr id="12" name="TextBox 9"/>
            <p:cNvSpPr txBox="1"/>
            <p:nvPr/>
          </p:nvSpPr>
          <p:spPr>
            <a:xfrm>
              <a:off x="1926986" y="3707740"/>
              <a:ext cx="512374" cy="428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0.1</a:t>
              </a:r>
            </a:p>
          </p:txBody>
        </p:sp>
        <p:sp>
          <p:nvSpPr>
            <p:cNvPr id="13" name="TextBox 10"/>
            <p:cNvSpPr txBox="1"/>
            <p:nvPr/>
          </p:nvSpPr>
          <p:spPr>
            <a:xfrm>
              <a:off x="2691430" y="3347700"/>
              <a:ext cx="512374" cy="428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2115366" y="3284984"/>
              <a:ext cx="512374" cy="428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0.2</a:t>
              </a:r>
            </a:p>
          </p:txBody>
        </p:sp>
        <p:sp>
          <p:nvSpPr>
            <p:cNvPr id="15" name="TextBox 12"/>
            <p:cNvSpPr txBox="1"/>
            <p:nvPr/>
          </p:nvSpPr>
          <p:spPr>
            <a:xfrm>
              <a:off x="2691430" y="4293096"/>
              <a:ext cx="512374" cy="428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0.9</a:t>
              </a:r>
            </a:p>
          </p:txBody>
        </p:sp>
        <p:sp>
          <p:nvSpPr>
            <p:cNvPr id="16" name="TextBox 13"/>
            <p:cNvSpPr txBox="1"/>
            <p:nvPr/>
          </p:nvSpPr>
          <p:spPr>
            <a:xfrm>
              <a:off x="2979462" y="4643844"/>
              <a:ext cx="512374" cy="428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  <p:sp>
          <p:nvSpPr>
            <p:cNvPr id="17" name="TextBox 14"/>
            <p:cNvSpPr txBox="1"/>
            <p:nvPr/>
          </p:nvSpPr>
          <p:spPr>
            <a:xfrm>
              <a:off x="2863090" y="5445224"/>
              <a:ext cx="512374" cy="428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Calibri" charset="0"/>
                  <a:ea typeface="Calibri" charset="0"/>
                  <a:cs typeface="Calibri" charset="0"/>
                </a:rPr>
                <a:t>0.3</a:t>
              </a:r>
              <a:endParaRPr lang="en-US" sz="12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TextBox 15"/>
            <p:cNvSpPr txBox="1"/>
            <p:nvPr/>
          </p:nvSpPr>
          <p:spPr>
            <a:xfrm>
              <a:off x="4015218" y="5073951"/>
              <a:ext cx="512374" cy="428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0.7</a:t>
              </a:r>
            </a:p>
          </p:txBody>
        </p:sp>
        <p:sp>
          <p:nvSpPr>
            <p:cNvPr id="19" name="TextBox 16"/>
            <p:cNvSpPr txBox="1"/>
            <p:nvPr/>
          </p:nvSpPr>
          <p:spPr>
            <a:xfrm>
              <a:off x="3771550" y="5301209"/>
              <a:ext cx="512374" cy="428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</p:grpSp>
      <p:sp>
        <p:nvSpPr>
          <p:cNvPr id="41" name="Right Arrow 38"/>
          <p:cNvSpPr/>
          <p:nvPr/>
        </p:nvSpPr>
        <p:spPr>
          <a:xfrm>
            <a:off x="5023674" y="3149021"/>
            <a:ext cx="477555" cy="342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39"/>
          <p:cNvGrpSpPr/>
          <p:nvPr/>
        </p:nvGrpSpPr>
        <p:grpSpPr>
          <a:xfrm>
            <a:off x="5948168" y="2563528"/>
            <a:ext cx="2586256" cy="2092878"/>
            <a:chOff x="1122137" y="2924944"/>
            <a:chExt cx="3694205" cy="3221023"/>
          </a:xfrm>
        </p:grpSpPr>
        <p:grpSp>
          <p:nvGrpSpPr>
            <p:cNvPr id="43" name="Group 40"/>
            <p:cNvGrpSpPr/>
            <p:nvPr/>
          </p:nvGrpSpPr>
          <p:grpSpPr>
            <a:xfrm>
              <a:off x="1395286" y="2924944"/>
              <a:ext cx="3421056" cy="3221023"/>
              <a:chOff x="3405180" y="3720708"/>
              <a:chExt cx="3421056" cy="3221023"/>
            </a:xfrm>
          </p:grpSpPr>
          <p:sp>
            <p:nvSpPr>
              <p:cNvPr id="56" name="Oval 53"/>
              <p:cNvSpPr/>
              <p:nvPr/>
            </p:nvSpPr>
            <p:spPr>
              <a:xfrm>
                <a:off x="3405181" y="467696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  <p:sp>
            <p:nvSpPr>
              <p:cNvPr id="57" name="Oval 54"/>
              <p:cNvSpPr/>
              <p:nvPr/>
            </p:nvSpPr>
            <p:spPr>
              <a:xfrm>
                <a:off x="4490400" y="4673057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sp>
            <p:nvSpPr>
              <p:cNvPr id="58" name="Oval 55"/>
              <p:cNvSpPr/>
              <p:nvPr/>
            </p:nvSpPr>
            <p:spPr>
              <a:xfrm>
                <a:off x="4492075" y="5625405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lt1"/>
                    </a:solidFill>
                  </a:rPr>
                  <a:t>3</a:t>
                </a:r>
              </a:p>
            </p:txBody>
          </p:sp>
          <p:sp>
            <p:nvSpPr>
              <p:cNvPr id="59" name="Oval 56"/>
              <p:cNvSpPr/>
              <p:nvPr/>
            </p:nvSpPr>
            <p:spPr>
              <a:xfrm>
                <a:off x="5562091" y="6559894"/>
                <a:ext cx="381837" cy="381837"/>
              </a:xfrm>
              <a:prstGeom prst="ellips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60" name="Oval 57"/>
              <p:cNvSpPr/>
              <p:nvPr/>
            </p:nvSpPr>
            <p:spPr>
              <a:xfrm>
                <a:off x="3405180" y="5625401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lt1"/>
                    </a:solidFill>
                  </a:rPr>
                  <a:t>5</a:t>
                </a:r>
              </a:p>
            </p:txBody>
          </p:sp>
          <p:sp>
            <p:nvSpPr>
              <p:cNvPr id="61" name="Oval 58"/>
              <p:cNvSpPr/>
              <p:nvPr/>
            </p:nvSpPr>
            <p:spPr>
              <a:xfrm>
                <a:off x="5562090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7</a:t>
                </a:r>
              </a:p>
            </p:txBody>
          </p:sp>
          <p:sp>
            <p:nvSpPr>
              <p:cNvPr id="62" name="Oval 59"/>
              <p:cNvSpPr/>
              <p:nvPr/>
            </p:nvSpPr>
            <p:spPr>
              <a:xfrm>
                <a:off x="6444399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lt1"/>
                    </a:solidFill>
                  </a:rPr>
                  <a:t>8</a:t>
                </a:r>
              </a:p>
            </p:txBody>
          </p:sp>
          <p:sp>
            <p:nvSpPr>
              <p:cNvPr id="63" name="Oval 60"/>
              <p:cNvSpPr/>
              <p:nvPr/>
            </p:nvSpPr>
            <p:spPr>
              <a:xfrm>
                <a:off x="4490401" y="372070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9</a:t>
                </a:r>
              </a:p>
            </p:txBody>
          </p:sp>
          <p:sp>
            <p:nvSpPr>
              <p:cNvPr id="64" name="Oval 61"/>
              <p:cNvSpPr/>
              <p:nvPr/>
            </p:nvSpPr>
            <p:spPr>
              <a:xfrm>
                <a:off x="3405180" y="3720708"/>
                <a:ext cx="381837" cy="381837"/>
              </a:xfrm>
              <a:prstGeom prst="ellips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cxnSp>
            <p:nvCxnSpPr>
              <p:cNvPr id="65" name="Straight Arrow Connector 62"/>
              <p:cNvCxnSpPr/>
              <p:nvPr/>
            </p:nvCxnSpPr>
            <p:spPr>
              <a:xfrm flipH="1">
                <a:off x="3787018" y="4863976"/>
                <a:ext cx="703382" cy="3907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3"/>
              <p:cNvCxnSpPr/>
              <p:nvPr/>
            </p:nvCxnSpPr>
            <p:spPr>
              <a:xfrm flipH="1" flipV="1">
                <a:off x="3731098" y="4046626"/>
                <a:ext cx="815221" cy="682350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4"/>
              <p:cNvCxnSpPr/>
              <p:nvPr/>
            </p:nvCxnSpPr>
            <p:spPr>
              <a:xfrm flipH="1">
                <a:off x="4681319" y="4102546"/>
                <a:ext cx="1" cy="570511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5"/>
              <p:cNvCxnSpPr/>
              <p:nvPr/>
            </p:nvCxnSpPr>
            <p:spPr>
              <a:xfrm flipH="1" flipV="1">
                <a:off x="3596099" y="4102545"/>
                <a:ext cx="1" cy="574419"/>
              </a:xfrm>
              <a:prstGeom prst="straightConnector1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6"/>
              <p:cNvCxnSpPr/>
              <p:nvPr/>
            </p:nvCxnSpPr>
            <p:spPr>
              <a:xfrm flipH="1">
                <a:off x="3596099" y="5058801"/>
                <a:ext cx="1" cy="56660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7"/>
              <p:cNvCxnSpPr/>
              <p:nvPr/>
            </p:nvCxnSpPr>
            <p:spPr>
              <a:xfrm flipH="1" flipV="1">
                <a:off x="4681319" y="5054894"/>
                <a:ext cx="1675" cy="570511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68"/>
              <p:cNvCxnSpPr/>
              <p:nvPr/>
            </p:nvCxnSpPr>
            <p:spPr>
              <a:xfrm flipH="1" flipV="1">
                <a:off x="4817993" y="5951323"/>
                <a:ext cx="800017" cy="664490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69"/>
              <p:cNvCxnSpPr/>
              <p:nvPr/>
            </p:nvCxnSpPr>
            <p:spPr>
              <a:xfrm>
                <a:off x="5753009" y="6007236"/>
                <a:ext cx="1" cy="552658"/>
              </a:xfrm>
              <a:prstGeom prst="straightConnector1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0"/>
              <p:cNvCxnSpPr/>
              <p:nvPr/>
            </p:nvCxnSpPr>
            <p:spPr>
              <a:xfrm flipV="1">
                <a:off x="4873912" y="5816318"/>
                <a:ext cx="688178" cy="6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1"/>
              <p:cNvCxnSpPr/>
              <p:nvPr/>
            </p:nvCxnSpPr>
            <p:spPr>
              <a:xfrm>
                <a:off x="5943927" y="5816318"/>
                <a:ext cx="500472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2"/>
              <p:cNvCxnSpPr/>
              <p:nvPr/>
            </p:nvCxnSpPr>
            <p:spPr>
              <a:xfrm>
                <a:off x="3731099" y="5002882"/>
                <a:ext cx="816895" cy="678442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3"/>
              <p:cNvCxnSpPr/>
              <p:nvPr/>
            </p:nvCxnSpPr>
            <p:spPr>
              <a:xfrm>
                <a:off x="3787017" y="5816320"/>
                <a:ext cx="705058" cy="4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1"/>
            <p:cNvSpPr txBox="1"/>
            <p:nvPr/>
          </p:nvSpPr>
          <p:spPr>
            <a:xfrm>
              <a:off x="2028675" y="4175653"/>
              <a:ext cx="375975" cy="42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1</a:t>
              </a:r>
            </a:p>
          </p:txBody>
        </p:sp>
        <p:sp>
          <p:nvSpPr>
            <p:cNvPr id="45" name="TextBox 42"/>
            <p:cNvSpPr txBox="1"/>
            <p:nvPr/>
          </p:nvSpPr>
          <p:spPr>
            <a:xfrm>
              <a:off x="1122137" y="3413234"/>
              <a:ext cx="375975" cy="42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0</a:t>
              </a:r>
            </a:p>
          </p:txBody>
        </p:sp>
        <p:sp>
          <p:nvSpPr>
            <p:cNvPr id="46" name="TextBox 43"/>
            <p:cNvSpPr txBox="1"/>
            <p:nvPr/>
          </p:nvSpPr>
          <p:spPr>
            <a:xfrm>
              <a:off x="1122137" y="4293097"/>
              <a:ext cx="375975" cy="42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1</a:t>
              </a:r>
            </a:p>
          </p:txBody>
        </p:sp>
        <p:sp>
          <p:nvSpPr>
            <p:cNvPr id="47" name="TextBox 44"/>
            <p:cNvSpPr txBox="1"/>
            <p:nvPr/>
          </p:nvSpPr>
          <p:spPr>
            <a:xfrm>
              <a:off x="1890608" y="5118468"/>
              <a:ext cx="375975" cy="42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0</a:t>
              </a:r>
            </a:p>
          </p:txBody>
        </p:sp>
        <p:sp>
          <p:nvSpPr>
            <p:cNvPr id="48" name="TextBox 45"/>
            <p:cNvSpPr txBox="1"/>
            <p:nvPr/>
          </p:nvSpPr>
          <p:spPr>
            <a:xfrm>
              <a:off x="1926985" y="3707740"/>
              <a:ext cx="375975" cy="42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0</a:t>
              </a:r>
            </a:p>
          </p:txBody>
        </p:sp>
        <p:sp>
          <p:nvSpPr>
            <p:cNvPr id="49" name="TextBox 46"/>
            <p:cNvSpPr txBox="1"/>
            <p:nvPr/>
          </p:nvSpPr>
          <p:spPr>
            <a:xfrm>
              <a:off x="2691430" y="3347700"/>
              <a:ext cx="375975" cy="42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1</a:t>
              </a:r>
            </a:p>
          </p:txBody>
        </p:sp>
        <p:sp>
          <p:nvSpPr>
            <p:cNvPr id="50" name="TextBox 47"/>
            <p:cNvSpPr txBox="1"/>
            <p:nvPr/>
          </p:nvSpPr>
          <p:spPr>
            <a:xfrm>
              <a:off x="2115366" y="3284984"/>
              <a:ext cx="375975" cy="42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1</a:t>
              </a:r>
            </a:p>
          </p:txBody>
        </p:sp>
        <p:sp>
          <p:nvSpPr>
            <p:cNvPr id="51" name="TextBox 48"/>
            <p:cNvSpPr txBox="1"/>
            <p:nvPr/>
          </p:nvSpPr>
          <p:spPr>
            <a:xfrm>
              <a:off x="2691430" y="4293097"/>
              <a:ext cx="375975" cy="42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1</a:t>
              </a:r>
            </a:p>
          </p:txBody>
        </p:sp>
        <p:sp>
          <p:nvSpPr>
            <p:cNvPr id="52" name="TextBox 49"/>
            <p:cNvSpPr txBox="1"/>
            <p:nvPr/>
          </p:nvSpPr>
          <p:spPr>
            <a:xfrm>
              <a:off x="2979463" y="4643844"/>
              <a:ext cx="375975" cy="42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0</a:t>
              </a:r>
            </a:p>
          </p:txBody>
        </p:sp>
        <p:sp>
          <p:nvSpPr>
            <p:cNvPr id="53" name="TextBox 50"/>
            <p:cNvSpPr txBox="1"/>
            <p:nvPr/>
          </p:nvSpPr>
          <p:spPr>
            <a:xfrm>
              <a:off x="2863089" y="5445224"/>
              <a:ext cx="375975" cy="42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0</a:t>
              </a:r>
            </a:p>
          </p:txBody>
        </p:sp>
        <p:sp>
          <p:nvSpPr>
            <p:cNvPr id="54" name="TextBox 51"/>
            <p:cNvSpPr txBox="1"/>
            <p:nvPr/>
          </p:nvSpPr>
          <p:spPr>
            <a:xfrm>
              <a:off x="4015217" y="5013177"/>
              <a:ext cx="375975" cy="42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1</a:t>
              </a:r>
            </a:p>
          </p:txBody>
        </p:sp>
        <p:sp>
          <p:nvSpPr>
            <p:cNvPr id="55" name="TextBox 52"/>
            <p:cNvSpPr txBox="1"/>
            <p:nvPr/>
          </p:nvSpPr>
          <p:spPr>
            <a:xfrm>
              <a:off x="3771550" y="5301208"/>
              <a:ext cx="375975" cy="426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6"/>
              <p:cNvSpPr/>
              <p:nvPr/>
            </p:nvSpPr>
            <p:spPr>
              <a:xfrm>
                <a:off x="5666553" y="4413848"/>
                <a:ext cx="12392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2550" indent="0">
                  <a:buNone/>
                </a:pPr>
                <a:r>
                  <a:rPr lang="zh-CN" altLang="en-US" dirty="0">
                    <a:solidFill>
                      <a:srgbClr val="0000CC"/>
                    </a:solidFill>
                  </a:rPr>
                  <a:t>时间点</a:t>
                </a:r>
                <a:r>
                  <a:rPr lang="en-US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78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553" y="4413848"/>
                <a:ext cx="1239260" cy="369332"/>
              </a:xfrm>
              <a:prstGeom prst="rect">
                <a:avLst/>
              </a:prstGeom>
              <a:blipFill>
                <a:blip r:embed="rId3"/>
                <a:stretch>
                  <a:fillRect t="-13115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7090229" y="1854579"/>
            <a:ext cx="188197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350" dirty="0">
                <a:solidFill>
                  <a:srgbClr val="C00000"/>
                </a:solidFill>
              </a:rPr>
              <a:t>有的邻居被激活</a:t>
            </a:r>
            <a:endParaRPr lang="en-US" altLang="zh-CN" sz="1350" dirty="0">
              <a:solidFill>
                <a:srgbClr val="C00000"/>
              </a:solidFill>
            </a:endParaRPr>
          </a:p>
          <a:p>
            <a:pPr algn="just"/>
            <a:r>
              <a:rPr lang="zh-CN" altLang="en-US" sz="1350" dirty="0">
                <a:solidFill>
                  <a:srgbClr val="C00000"/>
                </a:solidFill>
              </a:rPr>
              <a:t>有的邻居没有被激活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22786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影响力最大化及其困难</a:t>
            </a:r>
            <a:endParaRPr lang="en-US" altLang="zh-CN" dirty="0"/>
          </a:p>
          <a:p>
            <a:pPr lvl="1"/>
            <a:r>
              <a:rPr kumimoji="1" lang="zh-CN" altLang="en-US" sz="1500" dirty="0"/>
              <a:t>找到种子节点集合，使得其影响范围</a:t>
            </a:r>
            <a:r>
              <a:rPr kumimoji="1" lang="en-US" altLang="zh-CN" sz="1500" dirty="0"/>
              <a:t>(Influence spread)</a:t>
            </a:r>
            <a:r>
              <a:rPr kumimoji="1" lang="zh-CN" altLang="en-US" sz="1500" dirty="0"/>
              <a:t>最大</a:t>
            </a:r>
            <a:endParaRPr kumimoji="1" lang="en-US" altLang="zh-CN" sz="1500" dirty="0"/>
          </a:p>
          <a:p>
            <a:pPr lvl="1"/>
            <a:endParaRPr kumimoji="1" lang="en-US" altLang="zh-CN" sz="1500" dirty="0"/>
          </a:p>
          <a:p>
            <a:pPr lvl="1"/>
            <a:r>
              <a:rPr lang="zh-CN" altLang="en-US" sz="1500" dirty="0"/>
              <a:t>被激活的邻居</a:t>
            </a:r>
            <a:r>
              <a:rPr lang="zh-CN" altLang="en-US" sz="1500" dirty="0">
                <a:solidFill>
                  <a:srgbClr val="C00000"/>
                </a:solidFill>
              </a:rPr>
              <a:t>继续影响他们</a:t>
            </a:r>
            <a:r>
              <a:rPr lang="zh-CN" altLang="en-US" sz="1500" dirty="0"/>
              <a:t>的好友</a:t>
            </a:r>
          </a:p>
          <a:p>
            <a:pPr lvl="2"/>
            <a:r>
              <a:rPr lang="zh-CN" altLang="en-US" sz="1500" dirty="0"/>
              <a:t>注：每个用户只有一次机会去激活其好友</a:t>
            </a:r>
            <a:endParaRPr lang="en-US" altLang="zh-CN" sz="1500" dirty="0"/>
          </a:p>
          <a:p>
            <a:pPr lvl="1"/>
            <a:r>
              <a:rPr lang="zh-CN" altLang="en-US" sz="15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直到没有新的用户被激活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，停止</a:t>
            </a:r>
            <a:endParaRPr lang="en-US" altLang="zh-CN" sz="15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 algn="just"/>
            <a:endParaRPr lang="en-US" altLang="zh-CN" dirty="0"/>
          </a:p>
          <a:p>
            <a:pPr lvl="1"/>
            <a:endParaRPr kumimoji="1" lang="en-US" altLang="zh-CN" dirty="0"/>
          </a:p>
        </p:txBody>
      </p:sp>
      <p:grpSp>
        <p:nvGrpSpPr>
          <p:cNvPr id="6" name="Group 3"/>
          <p:cNvGrpSpPr/>
          <p:nvPr/>
        </p:nvGrpSpPr>
        <p:grpSpPr>
          <a:xfrm>
            <a:off x="1851259" y="2640531"/>
            <a:ext cx="2499835" cy="2068184"/>
            <a:chOff x="1122137" y="2924944"/>
            <a:chExt cx="3694205" cy="3221023"/>
          </a:xfrm>
        </p:grpSpPr>
        <p:grpSp>
          <p:nvGrpSpPr>
            <p:cNvPr id="7" name="Group 4"/>
            <p:cNvGrpSpPr/>
            <p:nvPr/>
          </p:nvGrpSpPr>
          <p:grpSpPr>
            <a:xfrm>
              <a:off x="1395286" y="2924944"/>
              <a:ext cx="3421056" cy="3221023"/>
              <a:chOff x="3405180" y="3720708"/>
              <a:chExt cx="3421056" cy="3221023"/>
            </a:xfrm>
          </p:grpSpPr>
          <p:sp>
            <p:nvSpPr>
              <p:cNvPr id="20" name="Oval 17"/>
              <p:cNvSpPr/>
              <p:nvPr/>
            </p:nvSpPr>
            <p:spPr>
              <a:xfrm>
                <a:off x="3405181" y="467696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  <p:sp>
            <p:nvSpPr>
              <p:cNvPr id="21" name="Oval 18"/>
              <p:cNvSpPr/>
              <p:nvPr/>
            </p:nvSpPr>
            <p:spPr>
              <a:xfrm>
                <a:off x="4490400" y="4673057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lt1"/>
                    </a:solidFill>
                  </a:rPr>
                  <a:t>1</a:t>
                </a:r>
              </a:p>
            </p:txBody>
          </p:sp>
          <p:sp>
            <p:nvSpPr>
              <p:cNvPr id="22" name="Oval 19"/>
              <p:cNvSpPr/>
              <p:nvPr/>
            </p:nvSpPr>
            <p:spPr>
              <a:xfrm>
                <a:off x="4492075" y="5625405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lt1"/>
                    </a:solidFill>
                  </a:rPr>
                  <a:t>3</a:t>
                </a:r>
              </a:p>
            </p:txBody>
          </p:sp>
          <p:sp>
            <p:nvSpPr>
              <p:cNvPr id="23" name="Oval 20"/>
              <p:cNvSpPr/>
              <p:nvPr/>
            </p:nvSpPr>
            <p:spPr>
              <a:xfrm>
                <a:off x="5562091" y="6559894"/>
                <a:ext cx="381837" cy="381837"/>
              </a:xfrm>
              <a:prstGeom prst="ellips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24" name="Oval 21"/>
              <p:cNvSpPr/>
              <p:nvPr/>
            </p:nvSpPr>
            <p:spPr>
              <a:xfrm>
                <a:off x="3405180" y="5625401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lt1"/>
                    </a:solidFill>
                  </a:rPr>
                  <a:t>5</a:t>
                </a:r>
              </a:p>
            </p:txBody>
          </p:sp>
          <p:sp>
            <p:nvSpPr>
              <p:cNvPr id="25" name="Oval 22"/>
              <p:cNvSpPr/>
              <p:nvPr/>
            </p:nvSpPr>
            <p:spPr>
              <a:xfrm>
                <a:off x="5562090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7</a:t>
                </a:r>
              </a:p>
            </p:txBody>
          </p:sp>
          <p:sp>
            <p:nvSpPr>
              <p:cNvPr id="26" name="Oval 23"/>
              <p:cNvSpPr/>
              <p:nvPr/>
            </p:nvSpPr>
            <p:spPr>
              <a:xfrm>
                <a:off x="6444399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lt1"/>
                    </a:solidFill>
                  </a:rPr>
                  <a:t>8</a:t>
                </a:r>
              </a:p>
            </p:txBody>
          </p:sp>
          <p:sp>
            <p:nvSpPr>
              <p:cNvPr id="27" name="Oval 24"/>
              <p:cNvSpPr/>
              <p:nvPr/>
            </p:nvSpPr>
            <p:spPr>
              <a:xfrm>
                <a:off x="4490401" y="372070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9</a:t>
                </a:r>
              </a:p>
            </p:txBody>
          </p:sp>
          <p:sp>
            <p:nvSpPr>
              <p:cNvPr id="28" name="Oval 25"/>
              <p:cNvSpPr/>
              <p:nvPr/>
            </p:nvSpPr>
            <p:spPr>
              <a:xfrm>
                <a:off x="3405180" y="3720708"/>
                <a:ext cx="381837" cy="381837"/>
              </a:xfrm>
              <a:prstGeom prst="ellips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cxnSp>
            <p:nvCxnSpPr>
              <p:cNvPr id="29" name="Straight Arrow Connector 26"/>
              <p:cNvCxnSpPr/>
              <p:nvPr/>
            </p:nvCxnSpPr>
            <p:spPr>
              <a:xfrm flipH="1">
                <a:off x="3787018" y="4863976"/>
                <a:ext cx="703382" cy="3907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7"/>
              <p:cNvCxnSpPr/>
              <p:nvPr/>
            </p:nvCxnSpPr>
            <p:spPr>
              <a:xfrm flipH="1" flipV="1">
                <a:off x="3731098" y="4046626"/>
                <a:ext cx="815221" cy="682350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28"/>
              <p:cNvCxnSpPr/>
              <p:nvPr/>
            </p:nvCxnSpPr>
            <p:spPr>
              <a:xfrm flipH="1">
                <a:off x="4681319" y="4102546"/>
                <a:ext cx="1" cy="570511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29"/>
              <p:cNvCxnSpPr/>
              <p:nvPr/>
            </p:nvCxnSpPr>
            <p:spPr>
              <a:xfrm flipH="1" flipV="1">
                <a:off x="3596099" y="4102545"/>
                <a:ext cx="1" cy="574419"/>
              </a:xfrm>
              <a:prstGeom prst="straightConnector1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0"/>
              <p:cNvCxnSpPr/>
              <p:nvPr/>
            </p:nvCxnSpPr>
            <p:spPr>
              <a:xfrm flipH="1">
                <a:off x="3596099" y="5058801"/>
                <a:ext cx="1" cy="56660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1"/>
              <p:cNvCxnSpPr/>
              <p:nvPr/>
            </p:nvCxnSpPr>
            <p:spPr>
              <a:xfrm flipH="1" flipV="1">
                <a:off x="4681319" y="5054894"/>
                <a:ext cx="1675" cy="57051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2"/>
              <p:cNvCxnSpPr/>
              <p:nvPr/>
            </p:nvCxnSpPr>
            <p:spPr>
              <a:xfrm flipH="1" flipV="1">
                <a:off x="4817993" y="5951323"/>
                <a:ext cx="800017" cy="664490"/>
              </a:xfrm>
              <a:prstGeom prst="straightConnector1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3"/>
              <p:cNvCxnSpPr/>
              <p:nvPr/>
            </p:nvCxnSpPr>
            <p:spPr>
              <a:xfrm>
                <a:off x="5753009" y="6007236"/>
                <a:ext cx="1" cy="552658"/>
              </a:xfrm>
              <a:prstGeom prst="straightConnector1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4"/>
              <p:cNvCxnSpPr/>
              <p:nvPr/>
            </p:nvCxnSpPr>
            <p:spPr>
              <a:xfrm flipV="1">
                <a:off x="4873912" y="5816318"/>
                <a:ext cx="688178" cy="6"/>
              </a:xfrm>
              <a:prstGeom prst="straightConnector1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5"/>
              <p:cNvCxnSpPr/>
              <p:nvPr/>
            </p:nvCxnSpPr>
            <p:spPr>
              <a:xfrm>
                <a:off x="5943927" y="5816318"/>
                <a:ext cx="500472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6"/>
              <p:cNvCxnSpPr/>
              <p:nvPr/>
            </p:nvCxnSpPr>
            <p:spPr>
              <a:xfrm>
                <a:off x="3731099" y="5002882"/>
                <a:ext cx="816895" cy="678442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7"/>
              <p:cNvCxnSpPr/>
              <p:nvPr/>
            </p:nvCxnSpPr>
            <p:spPr>
              <a:xfrm>
                <a:off x="3787017" y="5816320"/>
                <a:ext cx="705058" cy="4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5"/>
            <p:cNvSpPr txBox="1"/>
            <p:nvPr/>
          </p:nvSpPr>
          <p:spPr>
            <a:xfrm>
              <a:off x="2028675" y="4175653"/>
              <a:ext cx="289215" cy="304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1</a:t>
              </a: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1122137" y="3413235"/>
              <a:ext cx="289215" cy="304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0</a:t>
              </a:r>
            </a:p>
          </p:txBody>
        </p:sp>
        <p:sp>
          <p:nvSpPr>
            <p:cNvPr id="10" name="TextBox 7"/>
            <p:cNvSpPr txBox="1"/>
            <p:nvPr/>
          </p:nvSpPr>
          <p:spPr>
            <a:xfrm>
              <a:off x="1122137" y="4293096"/>
              <a:ext cx="289215" cy="304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1</a:t>
              </a:r>
            </a:p>
          </p:txBody>
        </p:sp>
        <p:sp>
          <p:nvSpPr>
            <p:cNvPr id="11" name="TextBox 8"/>
            <p:cNvSpPr txBox="1"/>
            <p:nvPr/>
          </p:nvSpPr>
          <p:spPr>
            <a:xfrm>
              <a:off x="1890608" y="5118469"/>
              <a:ext cx="289215" cy="304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0</a:t>
              </a:r>
            </a:p>
          </p:txBody>
        </p:sp>
        <p:sp>
          <p:nvSpPr>
            <p:cNvPr id="12" name="TextBox 9"/>
            <p:cNvSpPr txBox="1"/>
            <p:nvPr/>
          </p:nvSpPr>
          <p:spPr>
            <a:xfrm>
              <a:off x="1926986" y="3707740"/>
              <a:ext cx="289215" cy="304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0</a:t>
              </a:r>
            </a:p>
          </p:txBody>
        </p:sp>
        <p:sp>
          <p:nvSpPr>
            <p:cNvPr id="13" name="TextBox 10"/>
            <p:cNvSpPr txBox="1"/>
            <p:nvPr/>
          </p:nvSpPr>
          <p:spPr>
            <a:xfrm>
              <a:off x="2691430" y="3347700"/>
              <a:ext cx="289215" cy="304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1</a:t>
              </a: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2115366" y="3284985"/>
              <a:ext cx="289215" cy="304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1</a:t>
              </a:r>
            </a:p>
          </p:txBody>
        </p:sp>
        <p:sp>
          <p:nvSpPr>
            <p:cNvPr id="15" name="TextBox 12"/>
            <p:cNvSpPr txBox="1"/>
            <p:nvPr/>
          </p:nvSpPr>
          <p:spPr>
            <a:xfrm>
              <a:off x="2691430" y="4293096"/>
              <a:ext cx="289215" cy="304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1</a:t>
              </a:r>
            </a:p>
          </p:txBody>
        </p:sp>
        <p:sp>
          <p:nvSpPr>
            <p:cNvPr id="16" name="TextBox 13"/>
            <p:cNvSpPr txBox="1"/>
            <p:nvPr/>
          </p:nvSpPr>
          <p:spPr>
            <a:xfrm>
              <a:off x="2979462" y="4643844"/>
              <a:ext cx="289215" cy="304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0</a:t>
              </a:r>
            </a:p>
          </p:txBody>
        </p:sp>
        <p:sp>
          <p:nvSpPr>
            <p:cNvPr id="17" name="TextBox 14"/>
            <p:cNvSpPr txBox="1"/>
            <p:nvPr/>
          </p:nvSpPr>
          <p:spPr>
            <a:xfrm>
              <a:off x="2863090" y="5445225"/>
              <a:ext cx="289215" cy="304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0</a:t>
              </a:r>
            </a:p>
          </p:txBody>
        </p:sp>
        <p:sp>
          <p:nvSpPr>
            <p:cNvPr id="18" name="TextBox 15"/>
            <p:cNvSpPr txBox="1"/>
            <p:nvPr/>
          </p:nvSpPr>
          <p:spPr>
            <a:xfrm>
              <a:off x="4015218" y="5013176"/>
              <a:ext cx="289215" cy="304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1</a:t>
              </a:r>
            </a:p>
          </p:txBody>
        </p:sp>
        <p:sp>
          <p:nvSpPr>
            <p:cNvPr id="19" name="TextBox 16"/>
            <p:cNvSpPr txBox="1"/>
            <p:nvPr/>
          </p:nvSpPr>
          <p:spPr>
            <a:xfrm>
              <a:off x="3771550" y="5301208"/>
              <a:ext cx="289215" cy="304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237600" y="4337562"/>
                <a:ext cx="150319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2550" indent="0">
                  <a:buNone/>
                </a:pPr>
                <a:r>
                  <a:rPr lang="zh-CN" altLang="en-US" sz="1200" dirty="0">
                    <a:solidFill>
                      <a:srgbClr val="0000CC"/>
                    </a:solidFill>
                  </a:rPr>
                  <a:t>时间点</a:t>
                </a:r>
                <a:r>
                  <a:rPr lang="en-US" sz="1200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600" y="4337562"/>
                <a:ext cx="1503194" cy="276999"/>
              </a:xfrm>
              <a:prstGeom prst="rect">
                <a:avLst/>
              </a:prstGeom>
              <a:blipFill>
                <a:blip r:embed="rId2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ight Arrow 42"/>
          <p:cNvSpPr/>
          <p:nvPr/>
        </p:nvSpPr>
        <p:spPr>
          <a:xfrm>
            <a:off x="4860753" y="3260189"/>
            <a:ext cx="784943" cy="509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3"/>
              <p:cNvSpPr/>
              <p:nvPr/>
            </p:nvSpPr>
            <p:spPr>
              <a:xfrm>
                <a:off x="5781876" y="1995378"/>
                <a:ext cx="2712472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39750" indent="-457200">
                  <a:buFont typeface="Wingdings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539750" indent="-457200">
                  <a:buFont typeface="Wingdings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539750" indent="-457200">
                  <a:buFont typeface="Wingdings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539750" indent="-457200">
                  <a:buFont typeface="Wingdings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539750" indent="-457200">
                  <a:buFont typeface="Wingdings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539750" indent="-457200">
                  <a:buFont typeface="Wingdings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876" y="1995378"/>
                <a:ext cx="2712472" cy="2308324"/>
              </a:xfrm>
              <a:prstGeom prst="rect">
                <a:avLst/>
              </a:prstGeom>
              <a:blipFill>
                <a:blip r:embed="rId3"/>
                <a:stretch>
                  <a:fillRect t="-1319" b="-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ight Brace 44"/>
          <p:cNvSpPr/>
          <p:nvPr/>
        </p:nvSpPr>
        <p:spPr>
          <a:xfrm>
            <a:off x="7108778" y="2208228"/>
            <a:ext cx="407374" cy="1900457"/>
          </a:xfrm>
          <a:prstGeom prst="rightBrace">
            <a:avLst>
              <a:gd name="adj1" fmla="val 5358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5"/>
              <p:cNvSpPr/>
              <p:nvPr/>
            </p:nvSpPr>
            <p:spPr>
              <a:xfrm>
                <a:off x="7490892" y="2764422"/>
                <a:ext cx="14880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2550" indent="0" algn="just">
                  <a:buNone/>
                </a:pPr>
                <a:r>
                  <a:rPr lang="zh-CN" altLang="en-US" b="0" dirty="0">
                    <a:solidFill>
                      <a:srgbClr val="0000CC"/>
                    </a:solidFill>
                  </a:rPr>
                  <a:t>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CC"/>
                    </a:solidFill>
                  </a:rPr>
                  <a:t>和</a:t>
                </a:r>
                <a:r>
                  <a:rPr lang="en-US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CC"/>
                    </a:solidFill>
                  </a:rPr>
                  <a:t>的影响范围</a:t>
                </a:r>
                <a:r>
                  <a:rPr lang="en-US" dirty="0">
                    <a:solidFill>
                      <a:srgbClr val="0000CC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5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892" y="2764422"/>
                <a:ext cx="1488078" cy="646331"/>
              </a:xfrm>
              <a:prstGeom prst="rect">
                <a:avLst/>
              </a:prstGeom>
              <a:blipFill>
                <a:blip r:embed="rId4"/>
                <a:stretch>
                  <a:fillRect t="-7477" b="-10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6"/>
          <p:cNvSpPr/>
          <p:nvPr/>
        </p:nvSpPr>
        <p:spPr>
          <a:xfrm>
            <a:off x="5739245" y="4330069"/>
            <a:ext cx="2883257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这个过程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重复多次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，求出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平均的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影响范围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898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Influence Maximization</a:t>
            </a:r>
            <a:r>
              <a:rPr lang="zh-CN" altLang="en-US" dirty="0"/>
              <a:t>及其困难</a:t>
            </a:r>
            <a:endParaRPr lang="en-US" altLang="zh-CN" dirty="0"/>
          </a:p>
          <a:p>
            <a:pPr lvl="1"/>
            <a:r>
              <a:rPr lang="zh-CN" altLang="en-US" dirty="0"/>
              <a:t>找到信息传播中的</a:t>
            </a:r>
            <a:r>
              <a:rPr lang="zh-CN" altLang="en-US" dirty="0">
                <a:solidFill>
                  <a:srgbClr val="C00000"/>
                </a:solidFill>
              </a:rPr>
              <a:t>“关键种子节点”</a:t>
            </a:r>
            <a:endParaRPr lang="en-US" altLang="zh-CN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760465" y="1876243"/>
                <a:ext cx="3961034" cy="8680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03225" lvl="1" indent="0" eaLnBrk="0" fontAlgn="base" hangingPunct="0">
                  <a:spcBef>
                    <a:spcPts val="550"/>
                  </a:spcBef>
                  <a:spcAft>
                    <a:spcPct val="0"/>
                  </a:spcAft>
                  <a:buClr>
                    <a:schemeClr val="accent1"/>
                  </a:buClr>
                  <a:buNone/>
                </a:pPr>
                <a:r>
                  <a:rPr lang="zh-CN" altLang="en-US" sz="2000" dirty="0">
                    <a:solidFill>
                      <a:srgbClr val="0000CC"/>
                    </a:solidFill>
                  </a:rPr>
                  <a:t>选择最优种子集合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00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CC"/>
                    </a:solidFill>
                  </a:rPr>
                  <a:t> </a:t>
                </a:r>
              </a:p>
              <a:p>
                <a:pPr marL="403225" lvl="1" indent="0" eaLnBrk="0" fontAlgn="base" hangingPunct="0">
                  <a:spcBef>
                    <a:spcPts val="550"/>
                  </a:spcBef>
                  <a:spcAft>
                    <a:spcPct val="0"/>
                  </a:spcAft>
                  <a:buClr>
                    <a:schemeClr val="accent1"/>
                  </a:buClr>
                  <a:buNone/>
                </a:pPr>
                <a:r>
                  <a:rPr lang="zh-CN" altLang="en-US" sz="2000" dirty="0">
                    <a:solidFill>
                      <a:srgbClr val="0000CC"/>
                    </a:solidFill>
                  </a:rPr>
                  <a:t>使得其期望的影响范围最大化</a:t>
                </a:r>
                <a:endParaRPr lang="en-US" sz="20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65" y="1876243"/>
                <a:ext cx="3961034" cy="868006"/>
              </a:xfrm>
              <a:prstGeom prst="rect">
                <a:avLst/>
              </a:prstGeom>
              <a:blipFill>
                <a:blip r:embed="rId2"/>
                <a:stretch>
                  <a:fillRect t="-6338" r="-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7"/>
              <p:cNvSpPr txBox="1"/>
              <p:nvPr/>
            </p:nvSpPr>
            <p:spPr>
              <a:xfrm>
                <a:off x="1304431" y="2952367"/>
                <a:ext cx="323997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arg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fName>
                        <m:e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  <m: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5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431" y="2952367"/>
                <a:ext cx="323997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大括号 5"/>
          <p:cNvSpPr/>
          <p:nvPr/>
        </p:nvSpPr>
        <p:spPr>
          <a:xfrm>
            <a:off x="5088556" y="1687629"/>
            <a:ext cx="1116530" cy="1642712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597398" y="2261955"/>
                <a:ext cx="213874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600" dirty="0">
                    <a:solidFill>
                      <a:srgbClr val="0000CC"/>
                    </a:solidFill>
                  </a:rPr>
                  <a:t>一般是有预算的，不能无限扩大集合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altLang="zh-CN" sz="160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16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398" y="2261955"/>
                <a:ext cx="2138740" cy="584775"/>
              </a:xfrm>
              <a:prstGeom prst="rect">
                <a:avLst/>
              </a:prstGeom>
              <a:blipFill>
                <a:blip r:embed="rId4"/>
                <a:stretch>
                  <a:fillRect l="-1425" t="-3125" r="-1709"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ular Callout 28"/>
              <p:cNvSpPr/>
              <p:nvPr/>
            </p:nvSpPr>
            <p:spPr>
              <a:xfrm>
                <a:off x="1005821" y="3896004"/>
                <a:ext cx="3961033" cy="860146"/>
              </a:xfrm>
              <a:prstGeom prst="wedgeRectCallout">
                <a:avLst>
                  <a:gd name="adj1" fmla="val 23269"/>
                  <a:gd name="adj2" fmla="val -104321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C00000"/>
                    </a:solidFill>
                  </a:rPr>
                  <a:t>影响力范围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𝜎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𝑆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：度量以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为种子，使用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IC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模型，最后平均激活多少节点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ular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21" y="3896004"/>
                <a:ext cx="3961033" cy="860146"/>
              </a:xfrm>
              <a:prstGeom prst="wedgeRectCallout">
                <a:avLst>
                  <a:gd name="adj1" fmla="val 23269"/>
                  <a:gd name="adj2" fmla="val -104321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61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Influence Maximization</a:t>
            </a:r>
            <a:r>
              <a:rPr lang="zh-CN" altLang="en-US" dirty="0"/>
              <a:t>及其困难</a:t>
            </a:r>
            <a:endParaRPr lang="en-US" altLang="zh-CN" dirty="0"/>
          </a:p>
          <a:p>
            <a:pPr lvl="1"/>
            <a:r>
              <a:rPr lang="zh-CN" altLang="en-US" dirty="0"/>
              <a:t>找到信息传播中的</a:t>
            </a:r>
            <a:r>
              <a:rPr lang="zh-CN" altLang="en-US" dirty="0">
                <a:solidFill>
                  <a:srgbClr val="C00000"/>
                </a:solidFill>
              </a:rPr>
              <a:t>“关键种子节点”</a:t>
            </a:r>
            <a:endParaRPr lang="en-US" altLang="zh-CN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760465" y="1876243"/>
                <a:ext cx="3961034" cy="8680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03225" lvl="1" indent="0" eaLnBrk="0" fontAlgn="base" hangingPunct="0">
                  <a:spcBef>
                    <a:spcPts val="550"/>
                  </a:spcBef>
                  <a:spcAft>
                    <a:spcPct val="0"/>
                  </a:spcAft>
                  <a:buClr>
                    <a:schemeClr val="accent1"/>
                  </a:buClr>
                  <a:buNone/>
                </a:pPr>
                <a:r>
                  <a:rPr lang="zh-CN" altLang="en-US" sz="2000" dirty="0">
                    <a:solidFill>
                      <a:srgbClr val="0000CC"/>
                    </a:solidFill>
                  </a:rPr>
                  <a:t>选择最优种子集合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00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CC"/>
                    </a:solidFill>
                  </a:rPr>
                  <a:t> </a:t>
                </a:r>
              </a:p>
              <a:p>
                <a:pPr marL="403225" lvl="1" indent="0" eaLnBrk="0" fontAlgn="base" hangingPunct="0">
                  <a:spcBef>
                    <a:spcPts val="550"/>
                  </a:spcBef>
                  <a:spcAft>
                    <a:spcPct val="0"/>
                  </a:spcAft>
                  <a:buClr>
                    <a:schemeClr val="accent1"/>
                  </a:buClr>
                  <a:buNone/>
                </a:pPr>
                <a:r>
                  <a:rPr lang="zh-CN" altLang="en-US" sz="2000" dirty="0">
                    <a:solidFill>
                      <a:srgbClr val="0000CC"/>
                    </a:solidFill>
                  </a:rPr>
                  <a:t>使得其期望的影响范围最大化</a:t>
                </a:r>
                <a:endParaRPr lang="en-US" sz="20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65" y="1876243"/>
                <a:ext cx="3961034" cy="868006"/>
              </a:xfrm>
              <a:prstGeom prst="rect">
                <a:avLst/>
              </a:prstGeom>
              <a:blipFill>
                <a:blip r:embed="rId2"/>
                <a:stretch>
                  <a:fillRect t="-6338" r="-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7"/>
              <p:cNvSpPr txBox="1"/>
              <p:nvPr/>
            </p:nvSpPr>
            <p:spPr>
              <a:xfrm>
                <a:off x="1304431" y="2952367"/>
                <a:ext cx="323997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00CC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arg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𝑆</m:t>
                              </m:r>
                            </m:sub>
                          </m:sSub>
                        </m:fName>
                        <m:e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  <m:r>
                                <a:rPr lang="en-US" sz="28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5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431" y="2952367"/>
                <a:ext cx="323997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大括号 5"/>
          <p:cNvSpPr/>
          <p:nvPr/>
        </p:nvSpPr>
        <p:spPr>
          <a:xfrm>
            <a:off x="5088556" y="1687629"/>
            <a:ext cx="1116530" cy="1642712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488854" y="1382134"/>
                <a:ext cx="213874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600" dirty="0">
                    <a:solidFill>
                      <a:srgbClr val="0000CC"/>
                    </a:solidFill>
                  </a:rPr>
                  <a:t>一般是有预算的，不能无限扩大集合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altLang="zh-CN" sz="160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16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854" y="1382134"/>
                <a:ext cx="2138740" cy="584775"/>
              </a:xfrm>
              <a:prstGeom prst="rect">
                <a:avLst/>
              </a:prstGeom>
              <a:blipFill>
                <a:blip r:embed="rId4"/>
                <a:stretch>
                  <a:fillRect l="-1425" t="-3125" r="-1709"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ular Callout 28"/>
              <p:cNvSpPr/>
              <p:nvPr/>
            </p:nvSpPr>
            <p:spPr>
              <a:xfrm>
                <a:off x="1005822" y="3896004"/>
                <a:ext cx="3837188" cy="860146"/>
              </a:xfrm>
              <a:prstGeom prst="wedgeRectCallout">
                <a:avLst>
                  <a:gd name="adj1" fmla="val 23269"/>
                  <a:gd name="adj2" fmla="val -104321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C00000"/>
                    </a:solidFill>
                  </a:rPr>
                  <a:t>影响力范围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𝜎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𝑆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：度量以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为种子，使用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IC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模型，最后平均激活多少节点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ular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22" y="3896004"/>
                <a:ext cx="3837188" cy="860146"/>
              </a:xfrm>
              <a:prstGeom prst="wedgeRectCallout">
                <a:avLst>
                  <a:gd name="adj1" fmla="val 23269"/>
                  <a:gd name="adj2" fmla="val -104321"/>
                </a:avLst>
              </a:prstGeom>
              <a:blipFill>
                <a:blip r:embed="rId5"/>
                <a:stretch>
                  <a:fillRect l="-632" r="-79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3"/>
          <p:cNvGrpSpPr/>
          <p:nvPr/>
        </p:nvGrpSpPr>
        <p:grpSpPr>
          <a:xfrm>
            <a:off x="6572143" y="3142264"/>
            <a:ext cx="2094571" cy="1745182"/>
            <a:chOff x="3405180" y="3720708"/>
            <a:chExt cx="3608762" cy="3221023"/>
          </a:xfrm>
        </p:grpSpPr>
        <p:sp>
          <p:nvSpPr>
            <p:cNvPr id="10" name="Oval 4"/>
            <p:cNvSpPr/>
            <p:nvPr/>
          </p:nvSpPr>
          <p:spPr>
            <a:xfrm>
              <a:off x="3405181" y="4676964"/>
              <a:ext cx="381837" cy="3818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2</a:t>
              </a:r>
            </a:p>
          </p:txBody>
        </p:sp>
        <p:sp>
          <p:nvSpPr>
            <p:cNvPr id="11" name="Oval 5"/>
            <p:cNvSpPr/>
            <p:nvPr/>
          </p:nvSpPr>
          <p:spPr>
            <a:xfrm>
              <a:off x="4490400" y="4673057"/>
              <a:ext cx="381837" cy="3818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1</a:t>
              </a:r>
            </a:p>
          </p:txBody>
        </p:sp>
        <p:sp>
          <p:nvSpPr>
            <p:cNvPr id="12" name="Oval 6"/>
            <p:cNvSpPr/>
            <p:nvPr/>
          </p:nvSpPr>
          <p:spPr>
            <a:xfrm>
              <a:off x="4492075" y="5625405"/>
              <a:ext cx="381837" cy="3818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3</a:t>
              </a:r>
            </a:p>
          </p:txBody>
        </p:sp>
        <p:sp>
          <p:nvSpPr>
            <p:cNvPr id="13" name="Oval 7"/>
            <p:cNvSpPr/>
            <p:nvPr/>
          </p:nvSpPr>
          <p:spPr>
            <a:xfrm>
              <a:off x="5562091" y="6559894"/>
              <a:ext cx="381837" cy="3818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6</a:t>
              </a:r>
            </a:p>
          </p:txBody>
        </p:sp>
        <p:sp>
          <p:nvSpPr>
            <p:cNvPr id="14" name="Oval 8"/>
            <p:cNvSpPr/>
            <p:nvPr/>
          </p:nvSpPr>
          <p:spPr>
            <a:xfrm>
              <a:off x="3405180" y="5625401"/>
              <a:ext cx="381837" cy="3818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5</a:t>
              </a:r>
            </a:p>
          </p:txBody>
        </p:sp>
        <p:sp>
          <p:nvSpPr>
            <p:cNvPr id="15" name="Oval 9"/>
            <p:cNvSpPr/>
            <p:nvPr/>
          </p:nvSpPr>
          <p:spPr>
            <a:xfrm>
              <a:off x="5562090" y="5625399"/>
              <a:ext cx="381837" cy="3818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7</a:t>
              </a:r>
            </a:p>
          </p:txBody>
        </p:sp>
        <p:sp>
          <p:nvSpPr>
            <p:cNvPr id="16" name="Oval 10"/>
            <p:cNvSpPr/>
            <p:nvPr/>
          </p:nvSpPr>
          <p:spPr>
            <a:xfrm>
              <a:off x="6632105" y="5625399"/>
              <a:ext cx="381837" cy="3818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8</a:t>
              </a:r>
            </a:p>
          </p:txBody>
        </p:sp>
        <p:sp>
          <p:nvSpPr>
            <p:cNvPr id="17" name="Oval 11"/>
            <p:cNvSpPr/>
            <p:nvPr/>
          </p:nvSpPr>
          <p:spPr>
            <a:xfrm>
              <a:off x="4490401" y="3720709"/>
              <a:ext cx="381837" cy="3818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9</a:t>
              </a:r>
            </a:p>
          </p:txBody>
        </p:sp>
        <p:sp>
          <p:nvSpPr>
            <p:cNvPr id="18" name="Oval 12"/>
            <p:cNvSpPr/>
            <p:nvPr/>
          </p:nvSpPr>
          <p:spPr>
            <a:xfrm>
              <a:off x="3405180" y="3720708"/>
              <a:ext cx="381837" cy="3818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4</a:t>
              </a:r>
            </a:p>
          </p:txBody>
        </p:sp>
        <p:cxnSp>
          <p:nvCxnSpPr>
            <p:cNvPr id="19" name="Straight Arrow Connector 13"/>
            <p:cNvCxnSpPr/>
            <p:nvPr/>
          </p:nvCxnSpPr>
          <p:spPr>
            <a:xfrm flipH="1">
              <a:off x="3787018" y="4863976"/>
              <a:ext cx="703382" cy="3907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4"/>
            <p:cNvCxnSpPr/>
            <p:nvPr/>
          </p:nvCxnSpPr>
          <p:spPr>
            <a:xfrm flipH="1" flipV="1">
              <a:off x="3731098" y="4046626"/>
              <a:ext cx="815221" cy="68235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15"/>
            <p:cNvCxnSpPr/>
            <p:nvPr/>
          </p:nvCxnSpPr>
          <p:spPr>
            <a:xfrm flipH="1">
              <a:off x="4681319" y="4102546"/>
              <a:ext cx="1" cy="570511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16"/>
            <p:cNvCxnSpPr/>
            <p:nvPr/>
          </p:nvCxnSpPr>
          <p:spPr>
            <a:xfrm flipH="1" flipV="1">
              <a:off x="3596099" y="4102545"/>
              <a:ext cx="1" cy="574419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17"/>
            <p:cNvCxnSpPr/>
            <p:nvPr/>
          </p:nvCxnSpPr>
          <p:spPr>
            <a:xfrm flipH="1">
              <a:off x="3596099" y="5058801"/>
              <a:ext cx="1" cy="56660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18"/>
            <p:cNvCxnSpPr/>
            <p:nvPr/>
          </p:nvCxnSpPr>
          <p:spPr>
            <a:xfrm flipH="1" flipV="1">
              <a:off x="4681319" y="5054894"/>
              <a:ext cx="1675" cy="570511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19"/>
            <p:cNvCxnSpPr/>
            <p:nvPr/>
          </p:nvCxnSpPr>
          <p:spPr>
            <a:xfrm flipH="1" flipV="1">
              <a:off x="4817993" y="5951323"/>
              <a:ext cx="800017" cy="66449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0"/>
            <p:cNvCxnSpPr/>
            <p:nvPr/>
          </p:nvCxnSpPr>
          <p:spPr>
            <a:xfrm>
              <a:off x="5753009" y="6007236"/>
              <a:ext cx="1" cy="552658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1"/>
            <p:cNvCxnSpPr/>
            <p:nvPr/>
          </p:nvCxnSpPr>
          <p:spPr>
            <a:xfrm flipV="1">
              <a:off x="4873912" y="5816318"/>
              <a:ext cx="688178" cy="6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2"/>
            <p:cNvCxnSpPr/>
            <p:nvPr/>
          </p:nvCxnSpPr>
          <p:spPr>
            <a:xfrm>
              <a:off x="5943927" y="5816318"/>
              <a:ext cx="688178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3"/>
            <p:cNvCxnSpPr/>
            <p:nvPr/>
          </p:nvCxnSpPr>
          <p:spPr>
            <a:xfrm>
              <a:off x="3731099" y="5002882"/>
              <a:ext cx="816895" cy="678442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4"/>
            <p:cNvCxnSpPr/>
            <p:nvPr/>
          </p:nvCxnSpPr>
          <p:spPr>
            <a:xfrm>
              <a:off x="3787017" y="5816320"/>
              <a:ext cx="705058" cy="4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Oval 25"/>
          <p:cNvSpPr/>
          <p:nvPr/>
        </p:nvSpPr>
        <p:spPr>
          <a:xfrm rot="1993131">
            <a:off x="6436271" y="3581207"/>
            <a:ext cx="1531492" cy="82088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2" name="矩形 31"/>
          <p:cNvSpPr/>
          <p:nvPr/>
        </p:nvSpPr>
        <p:spPr>
          <a:xfrm>
            <a:off x="6527974" y="2351215"/>
            <a:ext cx="2138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rgbClr val="0000CC"/>
                </a:solidFill>
              </a:rPr>
              <a:t>比如限定节点数量为</a:t>
            </a:r>
            <a:r>
              <a:rPr lang="en-US" altLang="zh-CN" sz="1600" dirty="0">
                <a:solidFill>
                  <a:srgbClr val="0000CC"/>
                </a:solidFill>
              </a:rPr>
              <a:t>3</a:t>
            </a:r>
            <a:r>
              <a:rPr lang="zh-CN" altLang="en-US" sz="1600" dirty="0">
                <a:solidFill>
                  <a:srgbClr val="0000CC"/>
                </a:solidFill>
              </a:rPr>
              <a:t>，得到最优种子节点集合为</a:t>
            </a:r>
            <a:r>
              <a:rPr lang="en-US" altLang="zh-CN" sz="1600" dirty="0">
                <a:solidFill>
                  <a:srgbClr val="0000CC"/>
                </a:solidFill>
              </a:rPr>
              <a:t>{1,2,3}</a:t>
            </a:r>
          </a:p>
        </p:txBody>
      </p:sp>
    </p:spTree>
    <p:extLst>
      <p:ext uri="{BB962C8B-B14F-4D97-AF65-F5344CB8AC3E}">
        <p14:creationId xmlns:p14="http://schemas.microsoft.com/office/powerpoint/2010/main" val="184731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影响力最大化及其困难</a:t>
            </a:r>
            <a:endParaRPr lang="en-US" altLang="zh-CN" dirty="0"/>
          </a:p>
          <a:p>
            <a:pPr lvl="1"/>
            <a:r>
              <a:rPr kumimoji="1" lang="zh-CN" altLang="en-US" dirty="0"/>
              <a:t>找到种子节点集合，使得其影响范围</a:t>
            </a:r>
            <a:r>
              <a:rPr kumimoji="1" lang="en-US" altLang="zh-CN" dirty="0"/>
              <a:t>(Influence spread)</a:t>
            </a:r>
            <a:r>
              <a:rPr kumimoji="1" lang="zh-CN" altLang="en-US" dirty="0"/>
              <a:t>最大</a:t>
            </a:r>
            <a:endParaRPr kumimoji="1" lang="en-US" altLang="zh-CN" dirty="0"/>
          </a:p>
        </p:txBody>
      </p:sp>
      <p:grpSp>
        <p:nvGrpSpPr>
          <p:cNvPr id="4" name="Group 39"/>
          <p:cNvGrpSpPr/>
          <p:nvPr/>
        </p:nvGrpSpPr>
        <p:grpSpPr>
          <a:xfrm>
            <a:off x="936833" y="1686913"/>
            <a:ext cx="3567057" cy="2876576"/>
            <a:chOff x="961274" y="1581124"/>
            <a:chExt cx="3994183" cy="3221023"/>
          </a:xfrm>
        </p:grpSpPr>
        <p:grpSp>
          <p:nvGrpSpPr>
            <p:cNvPr id="5" name="Group 3"/>
            <p:cNvGrpSpPr/>
            <p:nvPr/>
          </p:nvGrpSpPr>
          <p:grpSpPr>
            <a:xfrm>
              <a:off x="1346695" y="1581124"/>
              <a:ext cx="3608762" cy="3221023"/>
              <a:chOff x="3405180" y="3720708"/>
              <a:chExt cx="3608762" cy="3221023"/>
            </a:xfrm>
          </p:grpSpPr>
          <p:sp>
            <p:nvSpPr>
              <p:cNvPr id="18" name="Oval 4"/>
              <p:cNvSpPr/>
              <p:nvPr/>
            </p:nvSpPr>
            <p:spPr>
              <a:xfrm>
                <a:off x="3405181" y="467696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</a:t>
                </a:r>
              </a:p>
            </p:txBody>
          </p:sp>
          <p:sp>
            <p:nvSpPr>
              <p:cNvPr id="19" name="Oval 5"/>
              <p:cNvSpPr/>
              <p:nvPr/>
            </p:nvSpPr>
            <p:spPr>
              <a:xfrm>
                <a:off x="4490400" y="4673057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</a:t>
                </a:r>
              </a:p>
            </p:txBody>
          </p:sp>
          <p:sp>
            <p:nvSpPr>
              <p:cNvPr id="20" name="Oval 6"/>
              <p:cNvSpPr/>
              <p:nvPr/>
            </p:nvSpPr>
            <p:spPr>
              <a:xfrm>
                <a:off x="4492075" y="5625405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</a:t>
                </a:r>
              </a:p>
            </p:txBody>
          </p:sp>
          <p:sp>
            <p:nvSpPr>
              <p:cNvPr id="21" name="Oval 7"/>
              <p:cNvSpPr/>
              <p:nvPr/>
            </p:nvSpPr>
            <p:spPr>
              <a:xfrm>
                <a:off x="5562091" y="655989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6</a:t>
                </a:r>
              </a:p>
            </p:txBody>
          </p:sp>
          <p:sp>
            <p:nvSpPr>
              <p:cNvPr id="22" name="Oval 8"/>
              <p:cNvSpPr/>
              <p:nvPr/>
            </p:nvSpPr>
            <p:spPr>
              <a:xfrm>
                <a:off x="3405180" y="5625401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5</a:t>
                </a:r>
              </a:p>
            </p:txBody>
          </p:sp>
          <p:sp>
            <p:nvSpPr>
              <p:cNvPr id="23" name="Oval 9"/>
              <p:cNvSpPr/>
              <p:nvPr/>
            </p:nvSpPr>
            <p:spPr>
              <a:xfrm>
                <a:off x="5562090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7</a:t>
                </a:r>
              </a:p>
            </p:txBody>
          </p:sp>
          <p:sp>
            <p:nvSpPr>
              <p:cNvPr id="24" name="Oval 10"/>
              <p:cNvSpPr/>
              <p:nvPr/>
            </p:nvSpPr>
            <p:spPr>
              <a:xfrm>
                <a:off x="6632105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8</a:t>
                </a:r>
              </a:p>
            </p:txBody>
          </p:sp>
          <p:sp>
            <p:nvSpPr>
              <p:cNvPr id="25" name="Oval 11"/>
              <p:cNvSpPr/>
              <p:nvPr/>
            </p:nvSpPr>
            <p:spPr>
              <a:xfrm>
                <a:off x="4490401" y="372070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9</a:t>
                </a:r>
              </a:p>
            </p:txBody>
          </p:sp>
          <p:sp>
            <p:nvSpPr>
              <p:cNvPr id="26" name="Oval 12"/>
              <p:cNvSpPr/>
              <p:nvPr/>
            </p:nvSpPr>
            <p:spPr>
              <a:xfrm>
                <a:off x="3405180" y="3720708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4</a:t>
                </a:r>
              </a:p>
            </p:txBody>
          </p:sp>
          <p:cxnSp>
            <p:nvCxnSpPr>
              <p:cNvPr id="27" name="Straight Arrow Connector 13"/>
              <p:cNvCxnSpPr>
                <a:stCxn id="30" idx="2"/>
                <a:endCxn id="29" idx="6"/>
              </p:cNvCxnSpPr>
              <p:nvPr/>
            </p:nvCxnSpPr>
            <p:spPr>
              <a:xfrm flipH="1">
                <a:off x="3787018" y="4863976"/>
                <a:ext cx="703382" cy="3907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14"/>
              <p:cNvCxnSpPr>
                <a:stCxn id="30" idx="1"/>
                <a:endCxn id="38" idx="5"/>
              </p:cNvCxnSpPr>
              <p:nvPr/>
            </p:nvCxnSpPr>
            <p:spPr>
              <a:xfrm flipH="1" flipV="1">
                <a:off x="3731098" y="4046626"/>
                <a:ext cx="815221" cy="682350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15"/>
              <p:cNvCxnSpPr>
                <a:stCxn id="37" idx="4"/>
                <a:endCxn id="30" idx="0"/>
              </p:cNvCxnSpPr>
              <p:nvPr/>
            </p:nvCxnSpPr>
            <p:spPr>
              <a:xfrm flipH="1">
                <a:off x="4681319" y="4102546"/>
                <a:ext cx="1" cy="570511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16"/>
              <p:cNvCxnSpPr>
                <a:stCxn id="29" idx="0"/>
                <a:endCxn id="38" idx="4"/>
              </p:cNvCxnSpPr>
              <p:nvPr/>
            </p:nvCxnSpPr>
            <p:spPr>
              <a:xfrm flipH="1" flipV="1">
                <a:off x="3596099" y="4102545"/>
                <a:ext cx="1" cy="574419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17"/>
              <p:cNvCxnSpPr>
                <a:stCxn id="29" idx="4"/>
                <a:endCxn id="33" idx="0"/>
              </p:cNvCxnSpPr>
              <p:nvPr/>
            </p:nvCxnSpPr>
            <p:spPr>
              <a:xfrm flipH="1">
                <a:off x="3596099" y="5058801"/>
                <a:ext cx="1" cy="566600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8"/>
              <p:cNvCxnSpPr>
                <a:stCxn id="31" idx="0"/>
                <a:endCxn id="30" idx="4"/>
              </p:cNvCxnSpPr>
              <p:nvPr/>
            </p:nvCxnSpPr>
            <p:spPr>
              <a:xfrm flipH="1" flipV="1">
                <a:off x="4681319" y="5054894"/>
                <a:ext cx="1675" cy="570511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19"/>
              <p:cNvCxnSpPr>
                <a:stCxn id="32" idx="1"/>
                <a:endCxn id="31" idx="5"/>
              </p:cNvCxnSpPr>
              <p:nvPr/>
            </p:nvCxnSpPr>
            <p:spPr>
              <a:xfrm flipH="1" flipV="1">
                <a:off x="4817993" y="5951323"/>
                <a:ext cx="800017" cy="664490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20"/>
              <p:cNvCxnSpPr>
                <a:stCxn id="34" idx="4"/>
                <a:endCxn id="32" idx="0"/>
              </p:cNvCxnSpPr>
              <p:nvPr/>
            </p:nvCxnSpPr>
            <p:spPr>
              <a:xfrm>
                <a:off x="5753009" y="6007236"/>
                <a:ext cx="1" cy="552658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21"/>
              <p:cNvCxnSpPr>
                <a:stCxn id="31" idx="6"/>
                <a:endCxn id="34" idx="2"/>
              </p:cNvCxnSpPr>
              <p:nvPr/>
            </p:nvCxnSpPr>
            <p:spPr>
              <a:xfrm flipV="1">
                <a:off x="4873912" y="5816318"/>
                <a:ext cx="688178" cy="6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22"/>
              <p:cNvCxnSpPr>
                <a:stCxn id="34" idx="6"/>
                <a:endCxn id="35" idx="2"/>
              </p:cNvCxnSpPr>
              <p:nvPr/>
            </p:nvCxnSpPr>
            <p:spPr>
              <a:xfrm>
                <a:off x="5943927" y="5816318"/>
                <a:ext cx="688178" cy="0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23"/>
              <p:cNvCxnSpPr>
                <a:stCxn id="29" idx="5"/>
                <a:endCxn id="31" idx="1"/>
              </p:cNvCxnSpPr>
              <p:nvPr/>
            </p:nvCxnSpPr>
            <p:spPr>
              <a:xfrm>
                <a:off x="3731099" y="5002882"/>
                <a:ext cx="816895" cy="678442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24"/>
              <p:cNvCxnSpPr>
                <a:stCxn id="33" idx="6"/>
                <a:endCxn id="31" idx="2"/>
              </p:cNvCxnSpPr>
              <p:nvPr/>
            </p:nvCxnSpPr>
            <p:spPr>
              <a:xfrm>
                <a:off x="3787017" y="5816320"/>
                <a:ext cx="705058" cy="4"/>
              </a:xfrm>
              <a:prstGeom prst="straightConnector1">
                <a:avLst/>
              </a:prstGeom>
              <a:ln w="19050"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25"/>
            <p:cNvSpPr txBox="1"/>
            <p:nvPr/>
          </p:nvSpPr>
          <p:spPr>
            <a:xfrm>
              <a:off x="1980084" y="283183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0.9</a:t>
              </a:r>
            </a:p>
          </p:txBody>
        </p:sp>
        <p:sp>
          <p:nvSpPr>
            <p:cNvPr id="7" name="TextBox 26"/>
            <p:cNvSpPr txBox="1"/>
            <p:nvPr/>
          </p:nvSpPr>
          <p:spPr>
            <a:xfrm>
              <a:off x="965743" y="20694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0.3</a:t>
              </a:r>
            </a:p>
          </p:txBody>
        </p:sp>
        <p:sp>
          <p:nvSpPr>
            <p:cNvPr id="8" name="TextBox 27"/>
            <p:cNvSpPr txBox="1"/>
            <p:nvPr/>
          </p:nvSpPr>
          <p:spPr>
            <a:xfrm>
              <a:off x="961274" y="294927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0.7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" name="TextBox 28"/>
            <p:cNvSpPr txBox="1"/>
            <p:nvPr/>
          </p:nvSpPr>
          <p:spPr>
            <a:xfrm>
              <a:off x="1842017" y="377464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0.5</a:t>
              </a:r>
            </a:p>
          </p:txBody>
        </p:sp>
        <p:sp>
          <p:nvSpPr>
            <p:cNvPr id="10" name="TextBox 29"/>
            <p:cNvSpPr txBox="1"/>
            <p:nvPr/>
          </p:nvSpPr>
          <p:spPr>
            <a:xfrm>
              <a:off x="1878395" y="236392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0.1</a:t>
              </a: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2642839" y="200388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  <p:sp>
          <p:nvSpPr>
            <p:cNvPr id="12" name="TextBox 31"/>
            <p:cNvSpPr txBox="1"/>
            <p:nvPr/>
          </p:nvSpPr>
          <p:spPr>
            <a:xfrm>
              <a:off x="2066775" y="194116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0.2</a:t>
              </a:r>
            </a:p>
          </p:txBody>
        </p:sp>
        <p:sp>
          <p:nvSpPr>
            <p:cNvPr id="13" name="TextBox 32"/>
            <p:cNvSpPr txBox="1"/>
            <p:nvPr/>
          </p:nvSpPr>
          <p:spPr>
            <a:xfrm>
              <a:off x="2642839" y="294927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0.9</a:t>
              </a:r>
            </a:p>
          </p:txBody>
        </p:sp>
        <p:sp>
          <p:nvSpPr>
            <p:cNvPr id="14" name="TextBox 33"/>
            <p:cNvSpPr txBox="1"/>
            <p:nvPr/>
          </p:nvSpPr>
          <p:spPr>
            <a:xfrm>
              <a:off x="2930871" y="330002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  <p:sp>
          <p:nvSpPr>
            <p:cNvPr id="15" name="TextBox 34"/>
            <p:cNvSpPr txBox="1"/>
            <p:nvPr/>
          </p:nvSpPr>
          <p:spPr>
            <a:xfrm>
              <a:off x="2814499" y="410140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0.3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" name="TextBox 35"/>
            <p:cNvSpPr txBox="1"/>
            <p:nvPr/>
          </p:nvSpPr>
          <p:spPr>
            <a:xfrm>
              <a:off x="3966627" y="366935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0.7</a:t>
              </a:r>
            </a:p>
          </p:txBody>
        </p:sp>
        <p:sp>
          <p:nvSpPr>
            <p:cNvPr id="17" name="TextBox 36"/>
            <p:cNvSpPr txBox="1"/>
            <p:nvPr/>
          </p:nvSpPr>
          <p:spPr>
            <a:xfrm>
              <a:off x="3722959" y="395738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</p:grpSp>
      <p:sp>
        <p:nvSpPr>
          <p:cNvPr id="39" name="Right Brace 37"/>
          <p:cNvSpPr/>
          <p:nvPr/>
        </p:nvSpPr>
        <p:spPr>
          <a:xfrm>
            <a:off x="4721563" y="2008451"/>
            <a:ext cx="423686" cy="2579066"/>
          </a:xfrm>
          <a:prstGeom prst="rightBrace">
            <a:avLst>
              <a:gd name="adj1" fmla="val 5358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矩形 39"/>
          <p:cNvSpPr/>
          <p:nvPr/>
        </p:nvSpPr>
        <p:spPr>
          <a:xfrm>
            <a:off x="5369900" y="1904586"/>
            <a:ext cx="3316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550" indent="0">
              <a:buNone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如果只让你选择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个种子节点，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你会怎么选？</a:t>
            </a:r>
            <a:endParaRPr lang="en-US" altLang="zh-CN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336147" y="2587359"/>
            <a:ext cx="3575304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6830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sz="1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对所有的</a:t>
            </a:r>
            <a:r>
              <a:rPr lang="en-US" altLang="zh-CN" sz="1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个结点的组合，使用前述办法计算其影响范围</a:t>
            </a:r>
            <a:endParaRPr lang="en-US" altLang="zh-CN" sz="14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6830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从这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个节点开始激活其他节点，直到没有节点被激活为止，</a:t>
            </a:r>
            <a:r>
              <a:rPr lang="zh-CN" altLang="en-US" sz="1400" b="1" dirty="0">
                <a:latin typeface="Microsoft YaHei" charset="-122"/>
                <a:ea typeface="Microsoft YaHei" charset="-122"/>
                <a:cs typeface="Microsoft YaHei" charset="-122"/>
              </a:rPr>
              <a:t>多次做，求平均</a:t>
            </a:r>
            <a:r>
              <a:rPr lang="en-US" altLang="zh-CN" sz="1400" b="1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400" b="1" dirty="0">
                <a:latin typeface="Microsoft YaHei" charset="-122"/>
                <a:ea typeface="Microsoft YaHei" charset="-122"/>
                <a:cs typeface="Microsoft YaHei" charset="-122"/>
              </a:rPr>
              <a:t>代价很大</a:t>
            </a:r>
            <a:r>
              <a:rPr lang="en-US" altLang="zh-CN" sz="1400" b="1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marL="36830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1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从这些组合中，找出影响范围最大的</a:t>
            </a:r>
            <a:endParaRPr lang="en-US" altLang="zh-CN" sz="14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09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影响力最大化及其困难</a:t>
                </a:r>
                <a:endParaRPr lang="en-US" altLang="zh-CN" dirty="0"/>
              </a:p>
              <a:p>
                <a:pPr lvl="1"/>
                <a:r>
                  <a:rPr kumimoji="1" lang="zh-CN" altLang="en-US" dirty="0"/>
                  <a:t>找到种子节点集合，使得其影响范围</a:t>
                </a:r>
                <a:r>
                  <a:rPr kumimoji="1" lang="en-US" altLang="zh-CN" dirty="0"/>
                  <a:t>(Influence spread)</a:t>
                </a:r>
                <a:r>
                  <a:rPr kumimoji="1" lang="zh-CN" altLang="en-US" dirty="0"/>
                  <a:t>最大</a:t>
                </a:r>
                <a:endParaRPr kumimoji="1" lang="en-US" altLang="zh-CN" dirty="0"/>
              </a:p>
              <a:p>
                <a:pPr lvl="1"/>
                <a:r>
                  <a:rPr lang="zh-CN" altLang="en-US" dirty="0"/>
                  <a:t>即找到信息传播中的“关键种子节点”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这个问题有多复杂？</a:t>
                </a:r>
                <a:endParaRPr lang="en-US" altLang="zh-CN" dirty="0"/>
              </a:p>
              <a:p>
                <a:pPr lvl="2"/>
                <a:r>
                  <a:rPr lang="en-US" altLang="zh-CN" dirty="0">
                    <a:solidFill>
                      <a:srgbClr val="C00000"/>
                    </a:solidFill>
                  </a:rPr>
                  <a:t>NP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难问题：</a:t>
                </a:r>
                <a:r>
                  <a:rPr lang="zh-CN" altLang="en-US" dirty="0"/>
                  <a:t>不存在一个时间复杂度与节点个数呈多项式关系的算法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计算任意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zh-CN" altLang="en-US" dirty="0"/>
                  <a:t>个点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/>
                  <a:t>的影响力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𝜎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𝑆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需要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模拟多次</a:t>
                </a:r>
                <a:r>
                  <a:rPr lang="zh-CN" altLang="en-US" dirty="0"/>
                  <a:t>之前的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IC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模型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zh-CN" altLang="en-US" dirty="0">
                    <a:solidFill>
                      <a:srgbClr val="C00000"/>
                    </a:solidFill>
                  </a:rPr>
                  <a:t>时间复杂度高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#P</a:t>
                </a:r>
                <a:r>
                  <a:rPr lang="zh-CN" altLang="en-US" dirty="0"/>
                  <a:t>难问题）</a:t>
                </a:r>
                <a:endParaRPr lang="en-US" altLang="zh-CN" dirty="0"/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6147835" y="3056745"/>
            <a:ext cx="2094571" cy="1745182"/>
            <a:chOff x="3405180" y="3720708"/>
            <a:chExt cx="3608762" cy="3221023"/>
          </a:xfrm>
        </p:grpSpPr>
        <p:sp>
          <p:nvSpPr>
            <p:cNvPr id="5" name="Oval 4"/>
            <p:cNvSpPr/>
            <p:nvPr/>
          </p:nvSpPr>
          <p:spPr>
            <a:xfrm>
              <a:off x="3405181" y="4676964"/>
              <a:ext cx="381837" cy="3818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2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490400" y="4673057"/>
              <a:ext cx="381837" cy="3818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1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4492075" y="5625405"/>
              <a:ext cx="381837" cy="3818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3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5562091" y="6559894"/>
              <a:ext cx="381837" cy="3818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6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405180" y="5625401"/>
              <a:ext cx="381837" cy="3818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5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562090" y="5625399"/>
              <a:ext cx="381837" cy="3818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7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6632105" y="5625399"/>
              <a:ext cx="381837" cy="3818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8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490401" y="3720709"/>
              <a:ext cx="381837" cy="3818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9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3405180" y="3720708"/>
              <a:ext cx="381837" cy="3818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4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3787018" y="4863976"/>
              <a:ext cx="703382" cy="3907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3731098" y="4046626"/>
              <a:ext cx="815221" cy="68235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681319" y="4102546"/>
              <a:ext cx="1" cy="570511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3596099" y="4102545"/>
              <a:ext cx="1" cy="574419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596099" y="5058801"/>
              <a:ext cx="1" cy="56660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4681319" y="5054894"/>
              <a:ext cx="1675" cy="570511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4817993" y="5951323"/>
              <a:ext cx="800017" cy="66449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753009" y="6007236"/>
              <a:ext cx="1" cy="552658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873912" y="5816318"/>
              <a:ext cx="688178" cy="6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5943927" y="5816318"/>
              <a:ext cx="688178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731099" y="5002882"/>
              <a:ext cx="816895" cy="678442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3787017" y="5816320"/>
              <a:ext cx="705058" cy="4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Oval 25"/>
          <p:cNvSpPr/>
          <p:nvPr/>
        </p:nvSpPr>
        <p:spPr>
          <a:xfrm rot="1993131">
            <a:off x="6011963" y="3495688"/>
            <a:ext cx="1531492" cy="82088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26029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40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贪心算法：</a:t>
                </a:r>
                <a:r>
                  <a:rPr lang="zh-CN" altLang="en-US" dirty="0"/>
                  <a:t>基本想法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使用贪心的策略选择种子节点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每次选择使当前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𝜎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𝑆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增益最大的节点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139371" y="2329433"/>
                <a:ext cx="6629399" cy="14773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1.</a:t>
                </a:r>
                <a:r>
                  <a:rPr lang="zh-CN" altLang="en-US" dirty="0"/>
                  <a:t>Initialize 𝑆=∅</a:t>
                </a:r>
              </a:p>
              <a:p>
                <a:r>
                  <a:rPr lang="en-US" altLang="zh-CN" dirty="0"/>
                  <a:t>2.</a:t>
                </a:r>
                <a:r>
                  <a:rPr lang="zh-CN" altLang="en-US" dirty="0"/>
                  <a:t>For 𝑖=1,……,𝑘 do:</a:t>
                </a:r>
              </a:p>
              <a:p>
                <a:r>
                  <a:rPr lang="zh-CN" altLang="en-US" dirty="0"/>
                  <a:t>  </a:t>
                </a:r>
                <a:r>
                  <a:rPr lang="en-US" altLang="zh-CN" dirty="0"/>
                  <a:t>1) </a:t>
                </a:r>
                <a:r>
                  <a:rPr lang="zh-CN" altLang="en-US" dirty="0"/>
                  <a:t>Select the node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>
                        <a:latin typeface="Cambria Math" charset="0"/>
                      </a:rPr>
                      <m:t>←</m:t>
                    </m:r>
                    <m:func>
                      <m:func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charset="0"/>
                              </a:rPr>
                              <m:t>arg</m:t>
                            </m:r>
                            <m: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𝑉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𝑆</m:t>
                            </m:r>
                          </m:sub>
                        </m:sSub>
                      </m:fName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𝑆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∪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  <m:r>
                          <a:rPr lang="en-US" altLang="zh-CN" i="1" dirty="0">
                            <a:latin typeface="Cambria Math" charset="0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𝜎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𝑆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))</m:t>
                        </m:r>
                      </m:e>
                    </m:func>
                  </m:oMath>
                </a14:m>
                <a:r>
                  <a:rPr lang="zh-CN" altLang="en-US" dirty="0"/>
                  <a:t>;</a:t>
                </a:r>
              </a:p>
              <a:p>
                <a:r>
                  <a:rPr lang="zh-CN" altLang="en-US" dirty="0"/>
                  <a:t>  </a:t>
                </a:r>
                <a:r>
                  <a:rPr lang="en-US" altLang="zh-CN" dirty="0"/>
                  <a:t>2) </a:t>
                </a:r>
                <a:r>
                  <a:rPr lang="zh-CN" altLang="en-US" dirty="0"/>
                  <a:t>𝑆←𝑆∪{𝑢}</a:t>
                </a:r>
              </a:p>
              <a:p>
                <a:r>
                  <a:rPr lang="en-US" altLang="zh-CN" dirty="0"/>
                  <a:t>3.</a:t>
                </a:r>
                <a:r>
                  <a:rPr lang="zh-CN" altLang="en-US" dirty="0"/>
                  <a:t>Return 𝑆.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371" y="2329433"/>
                <a:ext cx="6629399" cy="1477328"/>
              </a:xfrm>
              <a:prstGeom prst="rect">
                <a:avLst/>
              </a:prstGeom>
              <a:blipFill>
                <a:blip r:embed="rId3"/>
                <a:stretch>
                  <a:fillRect l="-735" t="-2459" b="-532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139371" y="4106443"/>
                <a:ext cx="6629399" cy="43581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dirty="0"/>
                  <a:t>性质：如果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𝜎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𝑆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满足单调且次模，上述贪心算法有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1−</m:t>
                    </m:r>
                    <m:f>
                      <m:fPr>
                        <m:ctrlPr>
                          <a:rPr lang="mr-IN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𝑒</m:t>
                        </m:r>
                      </m:den>
                    </m:f>
                  </m:oMath>
                </a14:m>
                <a:r>
                  <a:rPr lang="zh-CN" altLang="en-US" dirty="0"/>
                  <a:t>的近似比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371" y="4106443"/>
                <a:ext cx="6629399" cy="435814"/>
              </a:xfrm>
              <a:prstGeom prst="rect">
                <a:avLst/>
              </a:prstGeom>
              <a:blipFill>
                <a:blip r:embed="rId4"/>
                <a:stretch>
                  <a:fillRect l="-551" b="-411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90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贪心算法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每次迭代，都尝试增加一个节点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假设已有的集合为</a:t>
                </a:r>
                <a:r>
                  <a:rPr kumimoji="1" lang="en-US" altLang="zh-CN" dirty="0"/>
                  <a:t>S</a:t>
                </a:r>
              </a:p>
              <a:p>
                <a:pPr lvl="2"/>
                <a:r>
                  <a:rPr kumimoji="1" lang="zh-CN" altLang="en-US" dirty="0"/>
                  <a:t>增加节点为</a:t>
                </a:r>
                <a:r>
                  <a:rPr kumimoji="1" lang="en-US" altLang="zh-CN" dirty="0"/>
                  <a:t>w</a:t>
                </a:r>
              </a:p>
              <a:p>
                <a:pPr lvl="2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从这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  <m:r>
                      <a:rPr lang="en-US" altLang="zh-CN" i="1" dirty="0">
                        <a:latin typeface="Cambria Math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的节点出发，开始激活其他节点，直到没有节点被激活为止，多次做求平均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𝑆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𝑆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减去已有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en-US" altLang="zh-CN" i="1" dirty="0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𝑆</m:t>
                        </m:r>
                      </m:e>
                    </m:d>
                  </m:oMath>
                </a14:m>
                <a:endParaRPr lang="en-US" altLang="zh-CN" dirty="0">
                  <a:latin typeface="Microsoft YaHei" charset="-122"/>
                </a:endParaRPr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看看那个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w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导致的增量最大，就选它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761521" y="3632010"/>
            <a:ext cx="1620957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代价很大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1155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贪心算法：</a:t>
                </a:r>
                <a:r>
                  <a:rPr lang="zh-CN" altLang="en-US" dirty="0"/>
                  <a:t>基本想法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使用贪心的策略选择种子节点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每次选择使当前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𝜎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𝑆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增益最大的节点</a:t>
                </a: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08743" y="2333062"/>
                <a:ext cx="6506028" cy="15009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1.</a:t>
                </a:r>
                <a:r>
                  <a:rPr lang="zh-CN" altLang="en-US" dirty="0"/>
                  <a:t>Initialize 𝑆=∅</a:t>
                </a:r>
              </a:p>
              <a:p>
                <a:r>
                  <a:rPr lang="en-US" altLang="zh-CN" dirty="0"/>
                  <a:t>2.</a:t>
                </a:r>
                <a:r>
                  <a:rPr lang="zh-CN" altLang="en-US" dirty="0"/>
                  <a:t>For 𝑖=1,……,𝑘 do:</a:t>
                </a:r>
              </a:p>
              <a:p>
                <a:r>
                  <a:rPr lang="zh-CN" altLang="en-US" dirty="0"/>
                  <a:t>  </a:t>
                </a:r>
                <a:r>
                  <a:rPr lang="en-US" altLang="zh-CN" dirty="0"/>
                  <a:t>1) </a:t>
                </a:r>
                <a:r>
                  <a:rPr lang="zh-CN" altLang="en-US" dirty="0"/>
                  <a:t>Select the node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>
                        <a:latin typeface="Cambria Math" charset="0"/>
                      </a:rPr>
                      <m:t>←</m:t>
                    </m:r>
                    <m:func>
                      <m:func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charset="0"/>
                              </a:rPr>
                              <m:t>arg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𝑉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𝑆</m:t>
                            </m:r>
                          </m:sub>
                        </m:sSub>
                      </m:fName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𝑆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∪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  <m:r>
                          <a:rPr lang="en-US" altLang="zh-CN" i="1" dirty="0">
                            <a:latin typeface="Cambria Math" charset="0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𝜎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𝑆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))</m:t>
                        </m:r>
                      </m:e>
                    </m:func>
                  </m:oMath>
                </a14:m>
                <a:r>
                  <a:rPr lang="zh-CN" altLang="en-US" dirty="0"/>
                  <a:t>;</a:t>
                </a:r>
              </a:p>
              <a:p>
                <a:r>
                  <a:rPr lang="zh-CN" altLang="en-US" dirty="0"/>
                  <a:t>  </a:t>
                </a:r>
                <a:r>
                  <a:rPr lang="en-US" altLang="zh-CN" dirty="0"/>
                  <a:t>2) </a:t>
                </a:r>
                <a:r>
                  <a:rPr lang="zh-CN" altLang="en-US" dirty="0"/>
                  <a:t>𝑆←𝑆∪{𝑢}</a:t>
                </a:r>
              </a:p>
              <a:p>
                <a:r>
                  <a:rPr lang="en-US" altLang="zh-CN" dirty="0"/>
                  <a:t>3.</a:t>
                </a:r>
                <a:r>
                  <a:rPr lang="zh-CN" altLang="en-US" dirty="0"/>
                  <a:t>Return 𝑆.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43" y="2333062"/>
                <a:ext cx="6506028" cy="1500988"/>
              </a:xfrm>
              <a:prstGeom prst="rect">
                <a:avLst/>
              </a:prstGeom>
              <a:blipFill>
                <a:blip r:embed="rId3"/>
                <a:stretch>
                  <a:fillRect l="-654" t="-2823" b="-362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Line Callout 1 4"/>
              <p:cNvSpPr/>
              <p:nvPr/>
            </p:nvSpPr>
            <p:spPr>
              <a:xfrm>
                <a:off x="5028258" y="3915023"/>
                <a:ext cx="3175781" cy="647114"/>
              </a:xfrm>
              <a:prstGeom prst="borderCallout1">
                <a:avLst>
                  <a:gd name="adj1" fmla="val -18207"/>
                  <a:gd name="adj2" fmla="val 51468"/>
                  <a:gd name="adj3" fmla="val -90260"/>
                  <a:gd name="adj4" fmla="val 37609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ysClr val="windowText" lastClr="000000"/>
                    </a:solidFill>
                  </a:rPr>
                  <a:t>如何高效地计算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𝝈</m:t>
                    </m:r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𝑺</m:t>
                    </m:r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solidFill>
                      <a:srgbClr val="C00000"/>
                    </a:solidFill>
                  </a:rPr>
                  <a:t>增益</a:t>
                </a:r>
                <a:r>
                  <a:rPr lang="en-US" altLang="zh-CN" b="1" dirty="0" smtClean="0">
                    <a:solidFill>
                      <a:srgbClr val="C00000"/>
                    </a:solidFill>
                  </a:rPr>
                  <a:t>?</a:t>
                </a:r>
                <a:endParaRPr lang="en-US" b="1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7" name="Line Callout 1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258" y="3915023"/>
                <a:ext cx="3175781" cy="647114"/>
              </a:xfrm>
              <a:prstGeom prst="borderCallout1">
                <a:avLst>
                  <a:gd name="adj1" fmla="val -18207"/>
                  <a:gd name="adj2" fmla="val 51468"/>
                  <a:gd name="adj3" fmla="val -90260"/>
                  <a:gd name="adj4" fmla="val 3760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4819237" y="2884397"/>
            <a:ext cx="1846449" cy="3983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54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影响力最大化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degree discount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328915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社交影响力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传播模型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影响力最大化及其困难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贪心算法</a:t>
            </a: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解决思路：</a:t>
            </a:r>
            <a:r>
              <a:rPr lang="zh-CN" altLang="en-US" dirty="0">
                <a:solidFill>
                  <a:srgbClr val="C00000"/>
                </a:solidFill>
              </a:rPr>
              <a:t>启发式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zh-CN" altLang="en-US" sz="1700" dirty="0">
                <a:solidFill>
                  <a:srgbClr val="C00000"/>
                </a:solidFill>
              </a:rPr>
              <a:t>启发式</a:t>
            </a:r>
            <a:r>
              <a:rPr lang="zh-CN" altLang="en-US" sz="1700" dirty="0"/>
              <a:t>算法是相对于最优化算法提出的</a:t>
            </a:r>
            <a:endParaRPr lang="en-US" altLang="zh-CN" sz="1700" dirty="0"/>
          </a:p>
          <a:p>
            <a:pPr lvl="2"/>
            <a:r>
              <a:rPr lang="zh-CN" altLang="en-US" sz="1700" dirty="0"/>
              <a:t>最优算法求得该问题每个实例的最优解</a:t>
            </a:r>
            <a:endParaRPr lang="en-US" altLang="zh-CN" sz="1700" dirty="0"/>
          </a:p>
          <a:p>
            <a:pPr lvl="1"/>
            <a:r>
              <a:rPr lang="zh-CN" altLang="en-US" sz="1700" dirty="0"/>
              <a:t>一个基于直观或经验构造的算法</a:t>
            </a:r>
            <a:endParaRPr lang="en-US" altLang="zh-CN" sz="1700" dirty="0"/>
          </a:p>
          <a:p>
            <a:pPr lvl="2"/>
            <a:r>
              <a:rPr lang="zh-CN" altLang="en-US" sz="1700" dirty="0">
                <a:solidFill>
                  <a:srgbClr val="C00000"/>
                </a:solidFill>
              </a:rPr>
              <a:t>在可接受的花费</a:t>
            </a:r>
            <a:r>
              <a:rPr lang="zh-CN" altLang="en-US" sz="1700" dirty="0"/>
              <a:t>（指计算时间和空间）下给出待解决优化问题的一个</a:t>
            </a:r>
            <a:r>
              <a:rPr lang="zh-CN" altLang="en-US" sz="1700" dirty="0">
                <a:solidFill>
                  <a:srgbClr val="C00000"/>
                </a:solidFill>
              </a:rPr>
              <a:t>可行解</a:t>
            </a:r>
            <a:endParaRPr lang="en-US" altLang="zh-CN" sz="1700" dirty="0">
              <a:solidFill>
                <a:srgbClr val="C00000"/>
              </a:solidFill>
            </a:endParaRPr>
          </a:p>
          <a:p>
            <a:pPr lvl="2"/>
            <a:r>
              <a:rPr lang="zh-CN" altLang="en-US" sz="1700" dirty="0"/>
              <a:t>该可行解与最优解的偏离程度一般不能被预计</a:t>
            </a:r>
            <a:endParaRPr lang="en-US" altLang="zh-CN" sz="1700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233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9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贪心算法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效率不高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需要引入一些</a:t>
                </a:r>
                <a:r>
                  <a:rPr kumimoji="1" lang="en-US" altLang="zh-CN" dirty="0"/>
                  <a:t>heuristics(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启发信息、启发规则</a:t>
                </a:r>
                <a:r>
                  <a:rPr kumimoji="1" lang="en-US" altLang="zh-CN" dirty="0"/>
                  <a:t>)</a:t>
                </a:r>
              </a:p>
              <a:p>
                <a:pPr lvl="1"/>
                <a:endParaRPr kumimoji="1" lang="en-US" altLang="zh-CN" dirty="0"/>
              </a:p>
              <a:p>
                <a:r>
                  <a:rPr lang="zh-CN" altLang="en-US" dirty="0"/>
                  <a:t>可能的启发式算法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选择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Degree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Centrality</a:t>
                </a:r>
                <a:r>
                  <a:rPr lang="zh-CN" altLang="en-US" dirty="0"/>
                  <a:t>最大的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zh-CN" altLang="en-US" dirty="0"/>
                  <a:t>个节点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选择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PageRank</a:t>
                </a:r>
                <a:r>
                  <a:rPr lang="zh-CN" altLang="en-US" dirty="0"/>
                  <a:t>分数最大的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zh-CN" altLang="en-US" dirty="0"/>
                  <a:t>个节点</a:t>
                </a:r>
                <a:endParaRPr lang="en-US" altLang="zh-CN" dirty="0"/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93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贪心算法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效率不高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需要引入一些</a:t>
                </a:r>
                <a:r>
                  <a:rPr kumimoji="1" lang="en-US" altLang="zh-CN" dirty="0"/>
                  <a:t>heuristics(</a:t>
                </a:r>
                <a:r>
                  <a:rPr kumimoji="1" lang="zh-CN" altLang="en-US" dirty="0"/>
                  <a:t>启发信息、启发规则</a:t>
                </a:r>
                <a:r>
                  <a:rPr kumimoji="1" lang="en-US" altLang="zh-CN" dirty="0"/>
                  <a:t>)</a:t>
                </a:r>
              </a:p>
              <a:p>
                <a:pPr lvl="1"/>
                <a:endParaRPr kumimoji="1" lang="en-US" altLang="zh-CN" dirty="0"/>
              </a:p>
              <a:p>
                <a:r>
                  <a:rPr lang="zh-CN" altLang="en-US" dirty="0"/>
                  <a:t>可能的启发式算法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选择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Degree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Centrality</a:t>
                </a:r>
                <a:r>
                  <a:rPr lang="zh-CN" altLang="en-US" dirty="0"/>
                  <a:t>最大的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zh-CN" altLang="en-US" dirty="0"/>
                  <a:t>个节点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有问题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选择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PageRank</a:t>
                </a:r>
                <a:r>
                  <a:rPr lang="zh-CN" altLang="en-US" dirty="0"/>
                  <a:t>分数最大的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zh-CN" altLang="en-US" dirty="0"/>
                  <a:t>个节点</a:t>
                </a:r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EBA37BE-EEE3-4075-A59E-28D05DF6F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90" y="1998546"/>
            <a:ext cx="3243680" cy="16941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778872" y="3890398"/>
            <a:ext cx="7782197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在这个网络中，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Diane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的度中心性最高；</a:t>
            </a:r>
            <a:r>
              <a:rPr lang="en-US" altLang="zh-CN" sz="1600" dirty="0"/>
              <a:t>Fernando</a:t>
            </a:r>
            <a:r>
              <a:rPr lang="zh-CN" altLang="en-US" sz="1600" dirty="0"/>
              <a:t>的</a:t>
            </a:r>
            <a:r>
              <a:rPr lang="en-US" altLang="zh-CN" sz="1600" dirty="0"/>
              <a:t>closeness</a:t>
            </a:r>
            <a:r>
              <a:rPr lang="zh-CN" altLang="en-US" sz="1600" dirty="0"/>
              <a:t>中心性最高，到其他节点的距离最短；</a:t>
            </a:r>
            <a:r>
              <a:rPr lang="en-US" altLang="zh-CN" sz="1600" dirty="0"/>
              <a:t>Heather </a:t>
            </a:r>
            <a:r>
              <a:rPr lang="zh-CN" altLang="en-US" sz="1600" dirty="0"/>
              <a:t>的</a:t>
            </a:r>
            <a:r>
              <a:rPr lang="en-US" altLang="zh-CN" sz="1600" dirty="0"/>
              <a:t>Betweenness</a:t>
            </a:r>
            <a:r>
              <a:rPr lang="zh-CN" altLang="en-US" sz="1600" dirty="0"/>
              <a:t>中心性最高，连接这个网络的</a:t>
            </a:r>
            <a:r>
              <a:rPr lang="en-US" altLang="zh-CN" sz="1600" dirty="0"/>
              <a:t>2</a:t>
            </a:r>
            <a:r>
              <a:rPr lang="zh-CN" altLang="en-US" sz="1600" dirty="0"/>
              <a:t>个部分；哪个节点的影响力最大呢？更加有利于影响力的传播呢？</a:t>
            </a:r>
            <a:endParaRPr lang="zh-CN" altLang="zh-CN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29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贪心算法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效率不高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需要引入一些</a:t>
                </a:r>
                <a:r>
                  <a:rPr kumimoji="1" lang="en-US" altLang="zh-CN" dirty="0"/>
                  <a:t>heuristics(</a:t>
                </a:r>
                <a:r>
                  <a:rPr kumimoji="1" lang="zh-CN" altLang="en-US" dirty="0"/>
                  <a:t>启发信息、启发规则</a:t>
                </a:r>
                <a:r>
                  <a:rPr kumimoji="1" lang="en-US" altLang="zh-CN" dirty="0"/>
                  <a:t>)</a:t>
                </a:r>
              </a:p>
              <a:p>
                <a:pPr lvl="1"/>
                <a:endParaRPr kumimoji="1" lang="en-US" altLang="zh-CN" dirty="0"/>
              </a:p>
              <a:p>
                <a:r>
                  <a:rPr lang="zh-CN" altLang="en-US" dirty="0"/>
                  <a:t>可能的启发式算法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选择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Degree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Centrality</a:t>
                </a:r>
                <a:r>
                  <a:rPr lang="zh-CN" altLang="en-US" dirty="0"/>
                  <a:t>最大的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zh-CN" altLang="en-US" dirty="0"/>
                  <a:t>个节点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有问题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选择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PageRank</a:t>
                </a:r>
                <a:r>
                  <a:rPr lang="zh-CN" altLang="en-US" dirty="0"/>
                  <a:t>分数最大的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zh-CN" altLang="en-US" dirty="0"/>
                  <a:t>个节点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有问题</a:t>
                </a:r>
                <a:endParaRPr kumimoji="1" lang="en-US" altLang="zh-CN" dirty="0"/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3127828" y="3715296"/>
            <a:ext cx="555897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page rank高的节点，表示大家都给你投票，和你的传播范围广不一定是一回事；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入口网站有时候比权威内容网站，传播效果要好</a:t>
            </a:r>
          </a:p>
        </p:txBody>
      </p:sp>
    </p:spTree>
    <p:extLst>
      <p:ext uri="{BB962C8B-B14F-4D97-AF65-F5344CB8AC3E}">
        <p14:creationId xmlns:p14="http://schemas.microsoft.com/office/powerpoint/2010/main" val="33745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64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在大多数真实图（如社交图）中，节点度数呈现什么分布？</a:t>
                </a:r>
                <a:endParaRPr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Power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Law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度数分布</a:t>
                </a:r>
                <a:r>
                  <a:rPr lang="zh-CN" altLang="en-US" dirty="0"/>
                  <a:t>：度量分布函数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𝑃</m:t>
                    </m:r>
                    <m:r>
                      <a:rPr lang="zh-CN" altLang="en-US" i="1">
                        <a:latin typeface="Cambria Math" charset="0"/>
                      </a:rPr>
                      <m:t>（</m:t>
                    </m:r>
                    <m:r>
                      <a:rPr lang="en-US" altLang="zh-CN" i="1">
                        <a:latin typeface="Cambria Math" charset="0"/>
                      </a:rPr>
                      <m:t>𝐾</m:t>
                    </m:r>
                    <m:r>
                      <a:rPr lang="zh-CN" altLang="en-US" i="1">
                        <a:latin typeface="Cambria Math" charset="0"/>
                      </a:rPr>
                      <m:t>）</m:t>
                    </m:r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dirty="0"/>
                  <a:t>为节点度数，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𝑃</m:t>
                    </m:r>
                    <m:r>
                      <a:rPr lang="zh-CN" altLang="en-US" i="1">
                        <a:latin typeface="Cambria Math" charset="0"/>
                      </a:rPr>
                      <m:t>（</m:t>
                    </m:r>
                    <m:r>
                      <a:rPr lang="en-US" altLang="zh-CN" i="1">
                        <a:latin typeface="Cambria Math" charset="0"/>
                      </a:rPr>
                      <m:t>𝐾</m:t>
                    </m:r>
                    <m:r>
                      <a:rPr lang="zh-CN" altLang="en-US" i="1">
                        <a:latin typeface="Cambria Math" charset="0"/>
                      </a:rPr>
                      <m:t>）</m:t>
                    </m:r>
                  </m:oMath>
                </a14:m>
                <a:r>
                  <a:rPr lang="zh-CN" altLang="en-US" dirty="0"/>
                  <a:t>表示度数为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dirty="0"/>
                  <a:t>的节点出现的频率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Power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Law</a:t>
                </a:r>
                <a:r>
                  <a:rPr lang="zh-CN" altLang="en-US" dirty="0"/>
                  <a:t>度数分布的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直观解释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zh-CN" altLang="en-US" dirty="0">
                    <a:solidFill>
                      <a:srgbClr val="C00000"/>
                    </a:solidFill>
                  </a:rPr>
                  <a:t>长尾分布</a:t>
                </a:r>
                <a:r>
                  <a:rPr lang="zh-CN" altLang="en-US" dirty="0"/>
                  <a:t>：大多数节点的度数都很低，只有少部分节点的度数很高，即对他人能够产生较大影响力</a:t>
                </a:r>
              </a:p>
              <a:p>
                <a:pPr lvl="2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67" y="1831870"/>
            <a:ext cx="4431323" cy="165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2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11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基于节点度数的解决思路</a:t>
            </a:r>
            <a:endParaRPr lang="en-US" altLang="zh-CN" dirty="0"/>
          </a:p>
          <a:p>
            <a:r>
              <a:rPr lang="zh-CN" altLang="en-US" dirty="0"/>
              <a:t>基本想法</a:t>
            </a:r>
            <a:endParaRPr lang="en-US" altLang="zh-CN" dirty="0"/>
          </a:p>
          <a:p>
            <a:pPr lvl="1"/>
            <a:r>
              <a:rPr lang="zh-CN" altLang="en-US" dirty="0"/>
              <a:t>节点只对其</a:t>
            </a:r>
            <a:r>
              <a:rPr lang="zh-CN" altLang="en-US" dirty="0">
                <a:solidFill>
                  <a:srgbClr val="C00000"/>
                </a:solidFill>
              </a:rPr>
              <a:t>直接邻居</a:t>
            </a:r>
            <a:r>
              <a:rPr lang="zh-CN" altLang="en-US" dirty="0"/>
              <a:t>产生影响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选择的种子节点的影响范围避免重叠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10" name="Oval 6"/>
          <p:cNvSpPr/>
          <p:nvPr/>
        </p:nvSpPr>
        <p:spPr>
          <a:xfrm>
            <a:off x="2221516" y="3297092"/>
            <a:ext cx="380361" cy="38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11" name="Oval 7"/>
          <p:cNvSpPr/>
          <p:nvPr/>
        </p:nvSpPr>
        <p:spPr>
          <a:xfrm>
            <a:off x="3302539" y="3293200"/>
            <a:ext cx="380361" cy="38036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12" name="Oval 8"/>
          <p:cNvSpPr/>
          <p:nvPr/>
        </p:nvSpPr>
        <p:spPr>
          <a:xfrm>
            <a:off x="3304208" y="4241866"/>
            <a:ext cx="380361" cy="38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3" name="Oval 9"/>
          <p:cNvSpPr/>
          <p:nvPr/>
        </p:nvSpPr>
        <p:spPr>
          <a:xfrm>
            <a:off x="3302540" y="2344534"/>
            <a:ext cx="380361" cy="38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9</a:t>
            </a:r>
          </a:p>
        </p:txBody>
      </p:sp>
      <p:cxnSp>
        <p:nvCxnSpPr>
          <p:cNvPr id="14" name="Straight Arrow Connector 10"/>
          <p:cNvCxnSpPr/>
          <p:nvPr/>
        </p:nvCxnSpPr>
        <p:spPr>
          <a:xfrm flipH="1">
            <a:off x="2601877" y="3483381"/>
            <a:ext cx="700663" cy="389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2"/>
          <p:cNvCxnSpPr/>
          <p:nvPr/>
        </p:nvCxnSpPr>
        <p:spPr>
          <a:xfrm flipH="1">
            <a:off x="3492720" y="2724895"/>
            <a:ext cx="1" cy="56830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3"/>
          <p:cNvCxnSpPr/>
          <p:nvPr/>
        </p:nvCxnSpPr>
        <p:spPr>
          <a:xfrm flipH="1" flipV="1">
            <a:off x="3492720" y="3673561"/>
            <a:ext cx="1669" cy="56830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4"/>
          <p:cNvSpPr txBox="1"/>
          <p:nvPr/>
        </p:nvSpPr>
        <p:spPr>
          <a:xfrm>
            <a:off x="2751159" y="3124303"/>
            <a:ext cx="474570" cy="367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0.1</a:t>
            </a:r>
          </a:p>
        </p:txBody>
      </p:sp>
      <p:sp>
        <p:nvSpPr>
          <p:cNvPr id="18" name="TextBox 19"/>
          <p:cNvSpPr txBox="1"/>
          <p:nvPr/>
        </p:nvSpPr>
        <p:spPr>
          <a:xfrm>
            <a:off x="3569531" y="2756399"/>
            <a:ext cx="474570" cy="367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0.8</a:t>
            </a:r>
          </a:p>
        </p:txBody>
      </p:sp>
      <p:sp>
        <p:nvSpPr>
          <p:cNvPr id="19" name="TextBox 20"/>
          <p:cNvSpPr txBox="1"/>
          <p:nvPr/>
        </p:nvSpPr>
        <p:spPr>
          <a:xfrm>
            <a:off x="3569531" y="3698140"/>
            <a:ext cx="474570" cy="367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0.9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21"/>
              <p:cNvSpPr/>
              <p:nvPr/>
            </p:nvSpPr>
            <p:spPr>
              <a:xfrm>
                <a:off x="4572000" y="4114980"/>
                <a:ext cx="4419600" cy="58073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选择</a:t>
                </a:r>
                <a:r>
                  <a:rPr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i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Δ</m:t>
                    </m:r>
                    <m:r>
                      <a:rPr lang="en-US" altLang="zh-CN" sz="12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𝜎</m:t>
                    </m:r>
                    <m:d>
                      <m:d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𝑆</m:t>
                        </m:r>
                      </m:e>
                    </m:d>
                    <m:r>
                      <a:rPr lang="en-US" altLang="zh-CN" sz="12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1+(1 1 1)</m:t>
                    </m:r>
                    <m:d>
                      <m:d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ea typeface="Microsoft YaHei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  <a:ea typeface="Microsoft YaHei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Microsoft YaHei" charset="-122"/>
                                </a:rPr>
                                <m:t>0.8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Microsoft YaHei" charset="-122"/>
                                </a:rPr>
                                <m:t>0.9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Microsoft YaHei" charset="-122"/>
                                </a:rPr>
                                <m:t>0.1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1200" i="1">
                        <a:latin typeface="Cambria Math" panose="02040503050406030204" pitchFamily="18" charset="0"/>
                        <a:ea typeface="Microsoft YaHei" charset="-122"/>
                      </a:rPr>
                      <m:t>=</m:t>
                    </m:r>
                    <m:r>
                      <a:rPr lang="en-US" altLang="zh-CN" sz="12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1+.8+.9+.1=2.8</m:t>
                    </m:r>
                  </m:oMath>
                </a14:m>
                <a:endParaRPr 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0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114980"/>
                <a:ext cx="4419600" cy="580736"/>
              </a:xfrm>
              <a:prstGeom prst="rect">
                <a:avLst/>
              </a:prstGeom>
              <a:blipFill>
                <a:blip r:embed="rId2"/>
                <a:stretch>
                  <a:fillRect b="-1031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34"/>
          <p:cNvSpPr/>
          <p:nvPr/>
        </p:nvSpPr>
        <p:spPr>
          <a:xfrm>
            <a:off x="5766852" y="2156996"/>
            <a:ext cx="28495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分类讨论：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</a:t>
            </a:r>
            <a:r>
              <a:rPr lang="en-US" altLang="zh-CN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activated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已经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activated</a:t>
            </a:r>
            <a:endParaRPr 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59B0EDA-F187-4E19-8C25-526989A09D22}"/>
                  </a:ext>
                </a:extLst>
              </p:cNvPr>
              <p:cNvSpPr/>
              <p:nvPr/>
            </p:nvSpPr>
            <p:spPr>
              <a:xfrm>
                <a:off x="5791200" y="3435981"/>
                <a:ext cx="2029691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dirty="0">
                          <a:latin typeface="Cambria Math" charset="0"/>
                        </a:rPr>
                        <m:t>Δ</m:t>
                      </m:r>
                      <m:r>
                        <a:rPr lang="en-US" altLang="zh-CN" i="1" dirty="0">
                          <a:latin typeface="Cambria Math" charset="0"/>
                        </a:rPr>
                        <m:t>𝑆</m:t>
                      </m:r>
                      <m:r>
                        <a:rPr lang="en-US" altLang="zh-CN" i="1" dirty="0">
                          <a:latin typeface="Cambria Math" charset="0"/>
                        </a:rPr>
                        <m:t>=1+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 dirty="0"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i="1" dirty="0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59B0EDA-F187-4E19-8C25-526989A09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3435981"/>
                <a:ext cx="2029691" cy="36933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141074" y="829672"/>
                <a:ext cx="343955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为了表达简便，我们考虑无向图，即</a:t>
                </a:r>
                <a:r>
                  <a:rPr lang="zh-CN" altLang="en-US" u="sng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两点</a:t>
                </a:r>
                <a14:m>
                  <m:oMath xmlns:m="http://schemas.openxmlformats.org/officeDocument/2006/math">
                    <m:r>
                      <a:rPr lang="en-US" altLang="zh-CN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𝑢</m:t>
                    </m:r>
                  </m:oMath>
                </a14:m>
                <a:r>
                  <a:rPr lang="zh-CN" altLang="en-US" u="sng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𝑣</m:t>
                    </m:r>
                  </m:oMath>
                </a14:m>
                <a:r>
                  <a:rPr lang="zh-CN" altLang="en-US" u="sng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影响对方的概率相同</a:t>
                </a:r>
                <a:endParaRPr lang="en-US" u="sng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074" y="829672"/>
                <a:ext cx="3439550" cy="646331"/>
              </a:xfrm>
              <a:prstGeom prst="rect">
                <a:avLst/>
              </a:prstGeom>
              <a:blipFill>
                <a:blip r:embed="rId4"/>
                <a:stretch>
                  <a:fillRect l="-1416" t="-4717" r="-6372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81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基于节点度数的解决思路</a:t>
            </a:r>
            <a:endParaRPr lang="en-US" altLang="zh-CN" dirty="0"/>
          </a:p>
          <a:p>
            <a:r>
              <a:rPr lang="zh-CN" altLang="en-US" dirty="0"/>
              <a:t>基本想法</a:t>
            </a:r>
            <a:endParaRPr lang="en-US" altLang="zh-CN" dirty="0"/>
          </a:p>
          <a:p>
            <a:pPr lvl="1"/>
            <a:r>
              <a:rPr lang="zh-CN" altLang="en-US" dirty="0"/>
              <a:t>节点只对其</a:t>
            </a:r>
            <a:r>
              <a:rPr lang="zh-CN" altLang="en-US" dirty="0">
                <a:solidFill>
                  <a:srgbClr val="C00000"/>
                </a:solidFill>
              </a:rPr>
              <a:t>直接邻居</a:t>
            </a:r>
            <a:r>
              <a:rPr lang="zh-CN" altLang="en-US" dirty="0"/>
              <a:t>产生影响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选择的种子节点的影响范围避免重叠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4" name="Rectangle 34"/>
          <p:cNvSpPr/>
          <p:nvPr/>
        </p:nvSpPr>
        <p:spPr>
          <a:xfrm>
            <a:off x="5201656" y="1882261"/>
            <a:ext cx="28495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分类讨论：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没有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activated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已经</a:t>
            </a:r>
            <a:r>
              <a:rPr lang="en-US" altLang="zh-CN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activated</a:t>
            </a:r>
            <a:endParaRPr lang="en-US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Oval 23"/>
          <p:cNvSpPr/>
          <p:nvPr/>
        </p:nvSpPr>
        <p:spPr>
          <a:xfrm>
            <a:off x="1221810" y="3256167"/>
            <a:ext cx="380361" cy="38036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6" name="Oval 24"/>
          <p:cNvSpPr/>
          <p:nvPr/>
        </p:nvSpPr>
        <p:spPr>
          <a:xfrm>
            <a:off x="2302833" y="3252275"/>
            <a:ext cx="380361" cy="38036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7" name="Oval 25"/>
          <p:cNvSpPr/>
          <p:nvPr/>
        </p:nvSpPr>
        <p:spPr>
          <a:xfrm>
            <a:off x="2304502" y="4200941"/>
            <a:ext cx="380361" cy="38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8" name="Oval 26"/>
          <p:cNvSpPr/>
          <p:nvPr/>
        </p:nvSpPr>
        <p:spPr>
          <a:xfrm>
            <a:off x="2302834" y="2303609"/>
            <a:ext cx="380361" cy="38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9</a:t>
            </a:r>
          </a:p>
        </p:txBody>
      </p:sp>
      <p:cxnSp>
        <p:nvCxnSpPr>
          <p:cNvPr id="9" name="Straight Arrow Connector 27"/>
          <p:cNvCxnSpPr/>
          <p:nvPr/>
        </p:nvCxnSpPr>
        <p:spPr>
          <a:xfrm flipH="1">
            <a:off x="1602171" y="3442456"/>
            <a:ext cx="700663" cy="389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8"/>
          <p:cNvCxnSpPr/>
          <p:nvPr/>
        </p:nvCxnSpPr>
        <p:spPr>
          <a:xfrm flipH="1">
            <a:off x="2493014" y="2683970"/>
            <a:ext cx="1" cy="56830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29"/>
          <p:cNvCxnSpPr/>
          <p:nvPr/>
        </p:nvCxnSpPr>
        <p:spPr>
          <a:xfrm flipH="1" flipV="1">
            <a:off x="2493014" y="3632636"/>
            <a:ext cx="1669" cy="56830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30"/>
          <p:cNvSpPr txBox="1"/>
          <p:nvPr/>
        </p:nvSpPr>
        <p:spPr>
          <a:xfrm>
            <a:off x="1751453" y="3083378"/>
            <a:ext cx="474570" cy="367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0.1</a:t>
            </a:r>
          </a:p>
        </p:txBody>
      </p:sp>
      <p:sp>
        <p:nvSpPr>
          <p:cNvPr id="13" name="TextBox 31"/>
          <p:cNvSpPr txBox="1"/>
          <p:nvPr/>
        </p:nvSpPr>
        <p:spPr>
          <a:xfrm>
            <a:off x="2569825" y="2715474"/>
            <a:ext cx="474570" cy="367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0.8</a:t>
            </a:r>
          </a:p>
        </p:txBody>
      </p:sp>
      <p:sp>
        <p:nvSpPr>
          <p:cNvPr id="14" name="TextBox 32"/>
          <p:cNvSpPr txBox="1"/>
          <p:nvPr/>
        </p:nvSpPr>
        <p:spPr>
          <a:xfrm>
            <a:off x="2569825" y="3657215"/>
            <a:ext cx="474570" cy="367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0.9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33"/>
              <p:cNvSpPr/>
              <p:nvPr/>
            </p:nvSpPr>
            <p:spPr>
              <a:xfrm>
                <a:off x="5201656" y="2730985"/>
                <a:ext cx="297715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𝑆</m:t>
                    </m:r>
                    <m:r>
                      <a:rPr lang="en-US" altLang="zh-CN" sz="1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={2}</m:t>
                    </m:r>
                  </m:oMath>
                </a14:m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，再选择</a:t>
                </a:r>
                <a:r>
                  <a:rPr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Δ</m:t>
                    </m:r>
                    <m:r>
                      <a:rPr lang="en-US" altLang="zh-CN" sz="1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𝜎</m:t>
                    </m:r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𝑆</m:t>
                        </m:r>
                      </m:e>
                    </m:d>
                    <m:r>
                      <a:rPr lang="en-US" altLang="zh-CN" sz="1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lang="zh-CN" altLang="en-US" sz="1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?</m:t>
                    </m:r>
                  </m:oMath>
                </a14:m>
                <a:endParaRPr 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5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656" y="2730985"/>
                <a:ext cx="2977155" cy="307777"/>
              </a:xfrm>
              <a:prstGeom prst="rect">
                <a:avLst/>
              </a:prstGeom>
              <a:blipFill>
                <a:blip r:embed="rId2"/>
                <a:stretch>
                  <a:fillRect l="-613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35"/>
          <p:cNvSpPr/>
          <p:nvPr/>
        </p:nvSpPr>
        <p:spPr>
          <a:xfrm>
            <a:off x="4783281" y="3134678"/>
            <a:ext cx="3898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zh-CN" altLang="en-US" sz="1400" dirty="0">
                <a:solidFill>
                  <a:srgbClr val="AE06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节点</a:t>
            </a:r>
            <a:r>
              <a:rPr lang="en-US" altLang="zh-CN" sz="1400" dirty="0">
                <a:solidFill>
                  <a:srgbClr val="AE06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400" dirty="0">
                <a:solidFill>
                  <a:srgbClr val="AE06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的影响，因为</a:t>
            </a:r>
            <a:r>
              <a:rPr lang="en-US" altLang="zh-CN" sz="1400" dirty="0">
                <a:solidFill>
                  <a:srgbClr val="AE06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400" dirty="0">
                <a:solidFill>
                  <a:srgbClr val="AE06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的已经引入，打了折扣！</a:t>
            </a:r>
            <a:endParaRPr lang="en-US" altLang="zh-CN" sz="1400" dirty="0">
              <a:solidFill>
                <a:srgbClr val="AE06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3"/>
              <p:cNvSpPr/>
              <p:nvPr/>
            </p:nvSpPr>
            <p:spPr>
              <a:xfrm>
                <a:off x="4828020" y="4181672"/>
                <a:ext cx="3634099" cy="6887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 smtClean="0">
                          <a:solidFill>
                            <a:srgbClr val="C0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Δ</m:t>
                      </m:r>
                      <m:r>
                        <a:rPr lang="en-US" altLang="zh-CN" sz="1400" i="1">
                          <a:solidFill>
                            <a:srgbClr val="C0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𝜎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𝑆</m:t>
                          </m:r>
                        </m:e>
                      </m:d>
                      <m:r>
                        <a:rPr lang="en-US" altLang="zh-CN" sz="1400" i="1">
                          <a:solidFill>
                            <a:srgbClr val="C0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  <m:t>(1−0.1)</m:t>
                          </m:r>
                        </m:e>
                        <m:sup>
                          <m:r>
                            <a:rPr lang="en-US" altLang="zh-CN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</a:rPr>
                            <m:t>1</m:t>
                          </m:r>
                        </m:sup>
                      </m:sSup>
                      <m:r>
                        <a:rPr lang="zh-CN" altLang="en-US" sz="14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∗</m:t>
                      </m:r>
                      <m:r>
                        <a:rPr lang="zh-CN" altLang="en-US" sz="1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icrosoft YaHei" charset="-122"/>
                          <a:cs typeface="Microsoft YaHei" charset="-122"/>
                        </a:rPr>
                        <m:t>（</m:t>
                      </m:r>
                      <m:r>
                        <a:rPr lang="en-US" altLang="zh-CN" sz="1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icrosoft YaHei" charset="-122"/>
                          <a:cs typeface="Microsoft YaHei" charset="-122"/>
                        </a:rPr>
                        <m:t>1+</m:t>
                      </m:r>
                      <m:r>
                        <a:rPr lang="en-US" altLang="zh-CN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icrosoft YaHei" charset="-122"/>
                          <a:cs typeface="Microsoft YaHei" charset="-122"/>
                        </a:rPr>
                        <m:t>(1 1)</m:t>
                      </m:r>
                      <m:d>
                        <m:dPr>
                          <m:ctrlPr>
                            <a:rPr lang="en-US" altLang="zh-CN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Microsoft YaHei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</a:rPr>
                                  <m:t>0.9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400" b="0" i="1" dirty="0">
                  <a:solidFill>
                    <a:srgbClr val="C00000"/>
                  </a:solidFill>
                  <a:latin typeface="Cambria Math" charset="0"/>
                  <a:ea typeface="Microsoft YaHei" charset="-122"/>
                  <a:cs typeface="Microsoft YaHei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zh-CN" altLang="en-US" sz="1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icrosoft YaHei" charset="-122"/>
                          <a:cs typeface="Microsoft YaHei" charset="-122"/>
                        </a:rPr>
                        <m:t>（</m:t>
                      </m:r>
                      <m:r>
                        <a:rPr lang="en-US" altLang="zh-CN" sz="1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icrosoft YaHei" charset="-122"/>
                          <a:cs typeface="Microsoft YaHei" charset="-122"/>
                        </a:rPr>
                        <m:t>1−0.1</m:t>
                      </m:r>
                      <m:r>
                        <a:rPr lang="zh-CN" altLang="en-US" sz="1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icrosoft YaHei" charset="-122"/>
                          <a:cs typeface="Microsoft YaHei" charset="-122"/>
                        </a:rPr>
                        <m:t>）</m:t>
                      </m:r>
                      <m:r>
                        <a:rPr lang="en-US" altLang="zh-CN" sz="14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(1+0.8+0.9)</m:t>
                      </m:r>
                    </m:oMath>
                  </m:oMathPara>
                </a14:m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020" y="4181672"/>
                <a:ext cx="3634099" cy="688778"/>
              </a:xfrm>
              <a:prstGeom prst="rect">
                <a:avLst/>
              </a:prstGeom>
              <a:blipFill>
                <a:blip r:embed="rId3"/>
                <a:stretch>
                  <a:fillRect b="-173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5BDC428-157A-4099-A5B2-C8FB64D8D745}"/>
                  </a:ext>
                </a:extLst>
              </p:cNvPr>
              <p:cNvSpPr/>
              <p:nvPr/>
            </p:nvSpPr>
            <p:spPr>
              <a:xfrm>
                <a:off x="4828020" y="3727042"/>
                <a:ext cx="366856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charset="0"/>
                        </a:rPr>
                        <m:t>Δ</m:t>
                      </m:r>
                      <m:r>
                        <a:rPr lang="en-US" altLang="zh-CN" i="1">
                          <a:latin typeface="Cambria Math" charset="0"/>
                        </a:rPr>
                        <m:t>𝑆</m:t>
                      </m:r>
                      <m:r>
                        <a:rPr lang="en-US" altLang="zh-CN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𝑣</m:t>
                              </m:r>
                            </m:sub>
                          </m:sSub>
                        </m:sup>
                      </m:sSup>
                      <m:r>
                        <a:rPr lang="en-US" altLang="zh-CN" i="1">
                          <a:latin typeface="Cambria Math" charset="0"/>
                        </a:rPr>
                        <m:t>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1+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charset="0"/>
                            </a:rPr>
                            <m:t>⋅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5BDC428-157A-4099-A5B2-C8FB64D8D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020" y="3727042"/>
                <a:ext cx="3668568" cy="369332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圆角矩形 18"/>
          <p:cNvSpPr/>
          <p:nvPr/>
        </p:nvSpPr>
        <p:spPr>
          <a:xfrm>
            <a:off x="5514109" y="3632636"/>
            <a:ext cx="924791" cy="4925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22"/>
              <p:cNvSpPr/>
              <p:nvPr/>
            </p:nvSpPr>
            <p:spPr>
              <a:xfrm>
                <a:off x="5141074" y="829672"/>
                <a:ext cx="343955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为了表达简便，我们考虑无向图，即</a:t>
                </a:r>
                <a:r>
                  <a:rPr lang="zh-CN" altLang="en-US" u="sng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两点</a:t>
                </a:r>
                <a14:m>
                  <m:oMath xmlns:m="http://schemas.openxmlformats.org/officeDocument/2006/math">
                    <m:r>
                      <a:rPr lang="en-US" altLang="zh-CN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𝑢</m:t>
                    </m:r>
                  </m:oMath>
                </a14:m>
                <a:r>
                  <a:rPr lang="zh-CN" altLang="en-US" u="sng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 u="sng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𝑣</m:t>
                    </m:r>
                  </m:oMath>
                </a14:m>
                <a:r>
                  <a:rPr lang="zh-CN" altLang="en-US" u="sng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影响对方的概率相同</a:t>
                </a:r>
                <a:endParaRPr lang="en-US" u="sng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0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074" y="829672"/>
                <a:ext cx="3439550" cy="646331"/>
              </a:xfrm>
              <a:prstGeom prst="rect">
                <a:avLst/>
              </a:prstGeom>
              <a:blipFill>
                <a:blip r:embed="rId3"/>
                <a:stretch>
                  <a:fillRect l="-1416" t="-4717" r="-6372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81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社交影响力（</a:t>
            </a:r>
            <a:r>
              <a:rPr lang="en-US" altLang="zh-CN" dirty="0"/>
              <a:t>Social Influence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凯特王妃效应：穿衣品味</a:t>
            </a:r>
            <a:r>
              <a:rPr lang="zh-CN" altLang="en-US" dirty="0"/>
              <a:t>影响力拉动百亿时装消费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最佳的广告推广形式</a:t>
            </a:r>
            <a:r>
              <a:rPr lang="zh-CN" altLang="en-US" dirty="0"/>
              <a:t>来自熟人之间的口耳相传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0" b="14300"/>
          <a:stretch/>
        </p:blipFill>
        <p:spPr bwMode="auto">
          <a:xfrm>
            <a:off x="973223" y="2002704"/>
            <a:ext cx="3105573" cy="2708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68"/>
          <a:stretch/>
        </p:blipFill>
        <p:spPr>
          <a:xfrm>
            <a:off x="5202965" y="3172843"/>
            <a:ext cx="3419735" cy="14453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 bwMode="auto">
          <a:xfrm>
            <a:off x="5209717" y="3556940"/>
            <a:ext cx="3414124" cy="2078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>
              <a:ln>
                <a:noFill/>
              </a:ln>
              <a:solidFill>
                <a:srgbClr val="9E0848"/>
              </a:solidFill>
              <a:effectLst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91236" y="2472964"/>
            <a:ext cx="4269346" cy="338554"/>
          </a:xfrm>
          <a:prstGeom prst="rect">
            <a:avLst/>
          </a:prstGeom>
          <a:solidFill>
            <a:srgbClr val="46BCDE"/>
          </a:solidFill>
        </p:spPr>
        <p:txBody>
          <a:bodyPr wrap="square" rtlCol="0">
            <a:spAutoFit/>
          </a:bodyPr>
          <a:lstStyle/>
          <a:p>
            <a:r>
              <a:rPr kumimoji="0" lang="en-US" altLang="zh-CN" sz="1600" b="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Recommendations</a:t>
            </a:r>
            <a:r>
              <a:rPr kumimoji="0" lang="zh-CN" altLang="en-US" sz="1600" b="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 </a:t>
            </a:r>
            <a:r>
              <a:rPr kumimoji="0" lang="en-US" altLang="zh-CN" sz="1600" b="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from</a:t>
            </a:r>
            <a:r>
              <a:rPr kumimoji="0" lang="zh-CN" altLang="en-US" sz="1600" b="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 </a:t>
            </a:r>
            <a:r>
              <a:rPr kumimoji="0" lang="en-US" altLang="zh-CN" sz="1600" b="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people</a:t>
            </a:r>
            <a:r>
              <a:rPr kumimoji="0" lang="zh-CN" altLang="en-US" sz="1600" b="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 </a:t>
            </a:r>
            <a:r>
              <a:rPr kumimoji="0" lang="en-US" altLang="zh-CN" sz="1600" b="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known</a:t>
            </a:r>
            <a:r>
              <a:rPr kumimoji="0" lang="zh-CN" altLang="en-US" sz="1600" b="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 </a:t>
            </a:r>
            <a:r>
              <a:rPr kumimoji="0" lang="en-US" altLang="zh-CN" sz="1600" b="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(90%)</a:t>
            </a:r>
            <a:endParaRPr kumimoji="0" lang="en-US" sz="1600" b="0" dirty="0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Arial" charset="0"/>
              <a:cs typeface="宋体" charset="-122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6471928" y="2811518"/>
            <a:ext cx="773035" cy="745422"/>
          </a:xfrm>
          <a:prstGeom prst="line">
            <a:avLst/>
          </a:prstGeom>
          <a:noFill/>
          <a:ln w="19050" cap="flat" cmpd="sng" algn="ctr">
            <a:solidFill>
              <a:srgbClr val="46BCDE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409639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45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Degree Discount</a:t>
            </a:r>
            <a:r>
              <a:rPr lang="zh-CN" altLang="en-US" dirty="0"/>
              <a:t>算法</a:t>
            </a:r>
            <a:endParaRPr lang="en-US" altLang="zh-CN" dirty="0"/>
          </a:p>
          <a:p>
            <a:r>
              <a:rPr lang="zh-CN" altLang="en-US" dirty="0"/>
              <a:t>基本想法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出度越高</a:t>
            </a:r>
            <a:r>
              <a:rPr lang="zh-CN" altLang="en-US" dirty="0"/>
              <a:t>的点，影响力越大</a:t>
            </a:r>
            <a:endParaRPr lang="en-US" altLang="zh-CN" dirty="0"/>
          </a:p>
          <a:p>
            <a:pPr lvl="1"/>
            <a:r>
              <a:rPr lang="zh-CN" altLang="en-US" dirty="0"/>
              <a:t>选择的种子节点的</a:t>
            </a:r>
            <a:r>
              <a:rPr lang="zh-CN" altLang="en-US" dirty="0">
                <a:solidFill>
                  <a:srgbClr val="C00000"/>
                </a:solidFill>
              </a:rPr>
              <a:t>影响范围避免重叠</a:t>
            </a:r>
            <a:endParaRPr lang="en-US" altLang="zh-CN" dirty="0">
              <a:solidFill>
                <a:srgbClr val="C00000"/>
              </a:solidFill>
            </a:endParaRPr>
          </a:p>
          <a:p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5180280"/>
                  </p:ext>
                </p:extLst>
              </p:nvPr>
            </p:nvGraphicFramePr>
            <p:xfrm>
              <a:off x="955964" y="2294652"/>
              <a:ext cx="6717323" cy="271024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71732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10244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en-US" sz="1900" dirty="0"/>
                            <a:t>Initialize </a:t>
                          </a:r>
                          <a14:m>
                            <m:oMath xmlns:m="http://schemas.openxmlformats.org/officeDocument/2006/math"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=∅</m:t>
                              </m:r>
                            </m:oMath>
                          </a14:m>
                          <a:endParaRPr lang="en-US" sz="1900" dirty="0"/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en-US" sz="1900" dirty="0"/>
                            <a:t>Compute the out-degree of each node;</a:t>
                          </a:r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en-US" sz="1900" dirty="0"/>
                            <a:t>For </a:t>
                          </a:r>
                          <a14:m>
                            <m:oMath xmlns:m="http://schemas.openxmlformats.org/officeDocument/2006/math"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=1,……,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900" dirty="0"/>
                            <a:t> do:</a:t>
                          </a:r>
                        </a:p>
                        <a:p>
                          <a:pPr marL="680347" lvl="1" indent="-342900">
                            <a:buFont typeface="+mj-lt"/>
                            <a:buAutoNum type="arabicParenR"/>
                          </a:pPr>
                          <a:r>
                            <a:rPr lang="en-US" sz="1900" dirty="0"/>
                            <a:t>Select the node </a:t>
                          </a:r>
                          <a14:m>
                            <m:oMath xmlns:m="http://schemas.openxmlformats.org/officeDocument/2006/math">
                              <m:r>
                                <a:rPr lang="en-US" sz="19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1900" dirty="0"/>
                            <a:t> </a:t>
                          </a:r>
                          <a:r>
                            <a:rPr lang="en-US" sz="1900" u="sng" dirty="0">
                              <a:solidFill>
                                <a:srgbClr val="FF0000"/>
                              </a:solidFill>
                            </a:rPr>
                            <a:t>with </a:t>
                          </a:r>
                          <a:r>
                            <a:rPr lang="en-US" sz="1900" b="1" i="0" u="sng" dirty="0">
                              <a:solidFill>
                                <a:srgbClr val="C00000"/>
                              </a:solidFill>
                            </a:rPr>
                            <a:t>highest remaining degrees </a:t>
                          </a:r>
                          <a:r>
                            <a:rPr lang="en-US" sz="1900" dirty="0"/>
                            <a:t>into </a:t>
                          </a:r>
                          <a14:m>
                            <m:oMath xmlns:m="http://schemas.openxmlformats.org/officeDocument/2006/math">
                              <m:r>
                                <a:rPr lang="en-US" sz="1900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r>
                            <a:rPr lang="en-US" sz="1900" dirty="0"/>
                            <a:t>;</a:t>
                          </a:r>
                        </a:p>
                        <a:p>
                          <a:pPr marL="680347" lvl="1" indent="-342900">
                            <a:buFont typeface="+mj-lt"/>
                            <a:buAutoNum type="arabicParenR"/>
                          </a:pPr>
                          <a:r>
                            <a:rPr lang="en-US" sz="1900" dirty="0"/>
                            <a:t>For each vertex </a:t>
                          </a:r>
                          <a14:m>
                            <m:oMath xmlns:m="http://schemas.openxmlformats.org/officeDocument/2006/math">
                              <m:r>
                                <a:rPr lang="en-US" sz="19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900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900" i="1" dirty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1900" i="1" dirty="0">
                                  <a:latin typeface="Cambria Math" panose="02040503050406030204" pitchFamily="18" charset="0"/>
                                </a:rPr>
                                <m:t>∖</m:t>
                              </m:r>
                              <m:r>
                                <a:rPr lang="en-US" sz="1900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r>
                            <a:rPr lang="en-US" sz="1900" dirty="0"/>
                            <a:t> such that </a:t>
                          </a:r>
                          <a14:m>
                            <m:oMath xmlns:m="http://schemas.openxmlformats.org/officeDocument/2006/math">
                              <m:r>
                                <a:rPr lang="en-US" sz="19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900" dirty="0"/>
                            <a:t> is a </a:t>
                          </a:r>
                          <a:r>
                            <a:rPr lang="en-US" sz="1900" u="sng" dirty="0">
                              <a:solidFill>
                                <a:srgbClr val="FF0000"/>
                              </a:solidFill>
                            </a:rPr>
                            <a:t>neighbor</a:t>
                          </a:r>
                          <a:r>
                            <a:rPr lang="en-US" sz="1900" dirty="0"/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19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1900" dirty="0"/>
                            <a:t> do:</a:t>
                          </a:r>
                        </a:p>
                        <a:p>
                          <a:pPr marL="1023514" lvl="2" indent="-342900">
                            <a:buFont typeface="+mj-lt"/>
                            <a:buAutoNum type="alphaLcParenR"/>
                          </a:pPr>
                          <a:r>
                            <a:rPr lang="en-US" sz="1900" dirty="0">
                              <a:solidFill>
                                <a:srgbClr val="C00000"/>
                              </a:solidFill>
                            </a:rPr>
                            <a:t>Discount</a:t>
                          </a:r>
                          <a:r>
                            <a:rPr lang="en-US" sz="1900" dirty="0">
                              <a:solidFill>
                                <a:srgbClr val="003399"/>
                              </a:solidFill>
                            </a:rPr>
                            <a:t> the degree of </a:t>
                          </a:r>
                          <a14:m>
                            <m:oMath xmlns:m="http://schemas.openxmlformats.org/officeDocument/2006/math">
                              <m:r>
                                <a:rPr lang="en-US" sz="1900" i="1">
                                  <a:solidFill>
                                    <a:srgbClr val="003399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900" dirty="0">
                              <a:solidFill>
                                <a:srgbClr val="003399"/>
                              </a:solidFill>
                            </a:rPr>
                            <a:t> according to </a:t>
                          </a:r>
                        </a:p>
                        <a:p>
                          <a:pPr marL="680614" lvl="2" indent="0">
                            <a:buFont typeface="+mj-lt"/>
                            <a:buNone/>
                          </a:pPr>
                          <a:r>
                            <a:rPr lang="zh-CN" altLang="en-US" sz="1900" dirty="0">
                              <a:solidFill>
                                <a:srgbClr val="003399"/>
                              </a:solidFill>
                            </a:rPr>
                            <a:t>         </a:t>
                          </a:r>
                          <a:r>
                            <a:rPr lang="en-US" sz="1900" dirty="0">
                              <a:solidFill>
                                <a:srgbClr val="003399"/>
                              </a:solidFill>
                            </a:rPr>
                            <a:t>edge probability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900" i="1">
                                      <a:solidFill>
                                        <a:srgbClr val="0033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solidFill>
                                        <a:srgbClr val="0033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solidFill>
                                        <a:srgbClr val="0033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1900" i="1">
                                      <a:solidFill>
                                        <a:srgbClr val="003399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900" i="1">
                                      <a:solidFill>
                                        <a:srgbClr val="0033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900" dirty="0">
                              <a:solidFill>
                                <a:srgbClr val="003399"/>
                              </a:solidFill>
                            </a:rPr>
                            <a:t>;</a:t>
                          </a:r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en-US" sz="1900" dirty="0"/>
                            <a:t>Return </a:t>
                          </a:r>
                          <a14:m>
                            <m:oMath xmlns:m="http://schemas.openxmlformats.org/officeDocument/2006/math">
                              <m:r>
                                <a:rPr lang="en-US" sz="1900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r>
                            <a:rPr lang="en-US" sz="19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5180280"/>
                  </p:ext>
                </p:extLst>
              </p:nvPr>
            </p:nvGraphicFramePr>
            <p:xfrm>
              <a:off x="955964" y="2294652"/>
              <a:ext cx="6717323" cy="271024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71732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1024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t="-1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4"/>
          <p:cNvSpPr/>
          <p:nvPr/>
        </p:nvSpPr>
        <p:spPr>
          <a:xfrm>
            <a:off x="1567909" y="3804763"/>
            <a:ext cx="4656406" cy="5908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5"/>
          <p:cNvSpPr/>
          <p:nvPr/>
        </p:nvSpPr>
        <p:spPr>
          <a:xfrm>
            <a:off x="6361965" y="4280358"/>
            <a:ext cx="2251364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2000" dirty="0">
                <a:solidFill>
                  <a:srgbClr val="AE06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如何</a:t>
            </a:r>
            <a:r>
              <a:rPr lang="en-US" altLang="zh-CN" sz="2000" dirty="0">
                <a:solidFill>
                  <a:srgbClr val="AE0627"/>
                </a:solidFill>
                <a:latin typeface="Calibri" charset="0"/>
                <a:ea typeface="Calibri" charset="0"/>
                <a:cs typeface="Calibri" charset="0"/>
              </a:rPr>
              <a:t>Discount</a:t>
            </a:r>
            <a:r>
              <a:rPr lang="en-US" altLang="zh-CN" sz="2000" dirty="0">
                <a:solidFill>
                  <a:srgbClr val="AE06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  <a:endParaRPr lang="en-US" altLang="zh-CN" sz="2000" dirty="0">
              <a:solidFill>
                <a:srgbClr val="AE06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738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7304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Degree Discount</a:t>
                </a:r>
                <a:r>
                  <a:rPr lang="zh-CN" altLang="en-US" dirty="0"/>
                  <a:t>算法</a:t>
                </a:r>
                <a:endParaRPr lang="en-US" altLang="zh-CN" dirty="0"/>
              </a:p>
              <a:p>
                <a:r>
                  <a:rPr lang="zh-CN" altLang="en-US" sz="1800" dirty="0"/>
                  <a:t>对问题做简化：</a:t>
                </a:r>
                <a:endParaRPr lang="en-US" altLang="zh-CN" sz="1800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/>
                  <a:t>每条边的影响概率都为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charset="0"/>
                      </a:rPr>
                      <m:t>𝑝</m:t>
                    </m:r>
                  </m:oMath>
                </a14:m>
                <a:endParaRPr lang="en-US" altLang="zh-CN" sz="1600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/>
                  <a:t>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600" i="1">
                            <a:latin typeface="Cambria Math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sz="1600" dirty="0"/>
                  <a:t>是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节点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rgbClr val="C00000"/>
                        </a:solidFill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sz="1600" dirty="0">
                    <a:solidFill>
                      <a:srgbClr val="C00000"/>
                    </a:solidFill>
                  </a:rPr>
                  <a:t>的度数</a:t>
                </a:r>
                <a:r>
                  <a:rPr lang="zh-CN" altLang="en-US" sz="1600" dirty="0"/>
                  <a:t>，即邻居节点的个数</a:t>
                </a:r>
                <a:endParaRPr lang="en-US" altLang="zh-CN" sz="1600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/>
                  <a:t>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600" i="1">
                            <a:latin typeface="Cambria Math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sz="1600" dirty="0"/>
                  <a:t>是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v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的邻居中已经选择进入种子集合的个数</a:t>
                </a:r>
                <a:endParaRPr lang="en-US" altLang="zh-CN" sz="1600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600" dirty="0"/>
                  <a:t>定义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charset="0"/>
                      </a:rPr>
                      <m:t>𝑑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600" i="1" dirty="0">
                            <a:latin typeface="Cambria Math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sz="1600" dirty="0"/>
                  <a:t>为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折扣后的度数</a:t>
                </a:r>
                <a:endParaRPr lang="en-US" altLang="zh-CN" sz="1600" dirty="0"/>
              </a:p>
              <a:p>
                <a:pPr lvl="2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rgbClr val="C00000"/>
                    </a:solidFill>
                  </a:rPr>
                  <a:t>初始时设定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sSub>
                      <m:sSubPr>
                        <m:ctrlP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𝑣</m:t>
                        </m:r>
                      </m:sub>
                    </m:sSub>
                    <m:r>
                      <a:rPr lang="en-US" altLang="zh-CN" sz="1400" i="1" dirty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𝑣</m:t>
                        </m:r>
                      </m:sub>
                    </m:sSub>
                  </m:oMath>
                </a14:m>
                <a:endParaRPr kumimoji="1" lang="en-US" altLang="zh-CN" sz="1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7304"/>
                <a:ext cx="8229600" cy="3937000"/>
              </a:xfrm>
              <a:blipFill>
                <a:blip r:embed="rId2"/>
                <a:stretch>
                  <a:fillRect l="-667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25"/>
          <p:cNvGrpSpPr/>
          <p:nvPr/>
        </p:nvGrpSpPr>
        <p:grpSpPr>
          <a:xfrm>
            <a:off x="5763491" y="1472046"/>
            <a:ext cx="3101449" cy="2713146"/>
            <a:chOff x="961274" y="1581124"/>
            <a:chExt cx="3994183" cy="3221023"/>
          </a:xfrm>
        </p:grpSpPr>
        <p:grpSp>
          <p:nvGrpSpPr>
            <p:cNvPr id="7" name="Group 26"/>
            <p:cNvGrpSpPr/>
            <p:nvPr/>
          </p:nvGrpSpPr>
          <p:grpSpPr>
            <a:xfrm>
              <a:off x="1346695" y="1581124"/>
              <a:ext cx="3608762" cy="3221023"/>
              <a:chOff x="3405180" y="3720708"/>
              <a:chExt cx="3608762" cy="3221023"/>
            </a:xfrm>
          </p:grpSpPr>
          <p:sp>
            <p:nvSpPr>
              <p:cNvPr id="20" name="Oval 39"/>
              <p:cNvSpPr/>
              <p:nvPr/>
            </p:nvSpPr>
            <p:spPr>
              <a:xfrm>
                <a:off x="3405181" y="4676964"/>
                <a:ext cx="381837" cy="38183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2</a:t>
                </a:r>
              </a:p>
            </p:txBody>
          </p:sp>
          <p:sp>
            <p:nvSpPr>
              <p:cNvPr id="21" name="Oval 40"/>
              <p:cNvSpPr/>
              <p:nvPr/>
            </p:nvSpPr>
            <p:spPr>
              <a:xfrm>
                <a:off x="4490400" y="4673057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1</a:t>
                </a:r>
              </a:p>
            </p:txBody>
          </p:sp>
          <p:sp>
            <p:nvSpPr>
              <p:cNvPr id="22" name="Oval 41"/>
              <p:cNvSpPr/>
              <p:nvPr/>
            </p:nvSpPr>
            <p:spPr>
              <a:xfrm>
                <a:off x="4492075" y="5625405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3</a:t>
                </a:r>
              </a:p>
            </p:txBody>
          </p:sp>
          <p:sp>
            <p:nvSpPr>
              <p:cNvPr id="23" name="Oval 42"/>
              <p:cNvSpPr/>
              <p:nvPr/>
            </p:nvSpPr>
            <p:spPr>
              <a:xfrm>
                <a:off x="5562091" y="655989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6</a:t>
                </a:r>
              </a:p>
            </p:txBody>
          </p:sp>
          <p:sp>
            <p:nvSpPr>
              <p:cNvPr id="24" name="Oval 43"/>
              <p:cNvSpPr/>
              <p:nvPr/>
            </p:nvSpPr>
            <p:spPr>
              <a:xfrm>
                <a:off x="3405180" y="5625401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5</a:t>
                </a:r>
              </a:p>
            </p:txBody>
          </p:sp>
          <p:sp>
            <p:nvSpPr>
              <p:cNvPr id="25" name="Oval 44"/>
              <p:cNvSpPr/>
              <p:nvPr/>
            </p:nvSpPr>
            <p:spPr>
              <a:xfrm>
                <a:off x="5562090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7</a:t>
                </a:r>
              </a:p>
            </p:txBody>
          </p:sp>
          <p:sp>
            <p:nvSpPr>
              <p:cNvPr id="26" name="Oval 45"/>
              <p:cNvSpPr/>
              <p:nvPr/>
            </p:nvSpPr>
            <p:spPr>
              <a:xfrm>
                <a:off x="6632105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8</a:t>
                </a:r>
              </a:p>
            </p:txBody>
          </p:sp>
          <p:sp>
            <p:nvSpPr>
              <p:cNvPr id="27" name="Oval 46"/>
              <p:cNvSpPr/>
              <p:nvPr/>
            </p:nvSpPr>
            <p:spPr>
              <a:xfrm>
                <a:off x="4490401" y="372070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9</a:t>
                </a:r>
              </a:p>
            </p:txBody>
          </p:sp>
          <p:sp>
            <p:nvSpPr>
              <p:cNvPr id="28" name="Oval 47"/>
              <p:cNvSpPr/>
              <p:nvPr/>
            </p:nvSpPr>
            <p:spPr>
              <a:xfrm>
                <a:off x="3405180" y="3720708"/>
                <a:ext cx="381837" cy="38183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4</a:t>
                </a:r>
              </a:p>
            </p:txBody>
          </p:sp>
          <p:cxnSp>
            <p:nvCxnSpPr>
              <p:cNvPr id="29" name="Straight Arrow Connector 48"/>
              <p:cNvCxnSpPr>
                <a:stCxn id="21" idx="2"/>
                <a:endCxn id="20" idx="6"/>
              </p:cNvCxnSpPr>
              <p:nvPr/>
            </p:nvCxnSpPr>
            <p:spPr>
              <a:xfrm flipH="1">
                <a:off x="3787018" y="4863976"/>
                <a:ext cx="703382" cy="3907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49"/>
              <p:cNvCxnSpPr>
                <a:stCxn id="21" idx="1"/>
                <a:endCxn id="29" idx="5"/>
              </p:cNvCxnSpPr>
              <p:nvPr/>
            </p:nvCxnSpPr>
            <p:spPr>
              <a:xfrm flipH="1" flipV="1">
                <a:off x="3731098" y="4046626"/>
                <a:ext cx="815221" cy="68235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50"/>
              <p:cNvCxnSpPr>
                <a:stCxn id="28" idx="4"/>
                <a:endCxn id="21" idx="0"/>
              </p:cNvCxnSpPr>
              <p:nvPr/>
            </p:nvCxnSpPr>
            <p:spPr>
              <a:xfrm flipH="1">
                <a:off x="4681319" y="4102546"/>
                <a:ext cx="1" cy="57051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51"/>
              <p:cNvCxnSpPr>
                <a:stCxn id="20" idx="0"/>
                <a:endCxn id="29" idx="4"/>
              </p:cNvCxnSpPr>
              <p:nvPr/>
            </p:nvCxnSpPr>
            <p:spPr>
              <a:xfrm flipH="1" flipV="1">
                <a:off x="3596099" y="4102545"/>
                <a:ext cx="1" cy="574419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52"/>
              <p:cNvCxnSpPr>
                <a:stCxn id="20" idx="4"/>
                <a:endCxn id="24" idx="0"/>
              </p:cNvCxnSpPr>
              <p:nvPr/>
            </p:nvCxnSpPr>
            <p:spPr>
              <a:xfrm flipH="1">
                <a:off x="3596099" y="5058801"/>
                <a:ext cx="1" cy="56660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53"/>
              <p:cNvCxnSpPr>
                <a:stCxn id="22" idx="0"/>
                <a:endCxn id="21" idx="4"/>
              </p:cNvCxnSpPr>
              <p:nvPr/>
            </p:nvCxnSpPr>
            <p:spPr>
              <a:xfrm flipH="1" flipV="1">
                <a:off x="4681319" y="5054894"/>
                <a:ext cx="1675" cy="570511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54"/>
              <p:cNvCxnSpPr>
                <a:stCxn id="23" idx="1"/>
                <a:endCxn id="22" idx="5"/>
              </p:cNvCxnSpPr>
              <p:nvPr/>
            </p:nvCxnSpPr>
            <p:spPr>
              <a:xfrm flipH="1" flipV="1">
                <a:off x="4817993" y="5951323"/>
                <a:ext cx="800017" cy="66449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55"/>
              <p:cNvCxnSpPr>
                <a:stCxn id="25" idx="4"/>
                <a:endCxn id="23" idx="0"/>
              </p:cNvCxnSpPr>
              <p:nvPr/>
            </p:nvCxnSpPr>
            <p:spPr>
              <a:xfrm>
                <a:off x="5753009" y="6007236"/>
                <a:ext cx="1" cy="552658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56"/>
              <p:cNvCxnSpPr>
                <a:stCxn id="22" idx="6"/>
                <a:endCxn id="25" idx="2"/>
              </p:cNvCxnSpPr>
              <p:nvPr/>
            </p:nvCxnSpPr>
            <p:spPr>
              <a:xfrm flipV="1">
                <a:off x="4873912" y="5816318"/>
                <a:ext cx="688178" cy="6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57"/>
              <p:cNvCxnSpPr>
                <a:stCxn id="25" idx="6"/>
                <a:endCxn id="26" idx="2"/>
              </p:cNvCxnSpPr>
              <p:nvPr/>
            </p:nvCxnSpPr>
            <p:spPr>
              <a:xfrm>
                <a:off x="5943927" y="5816318"/>
                <a:ext cx="688178" cy="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58"/>
              <p:cNvCxnSpPr>
                <a:stCxn id="20" idx="5"/>
                <a:endCxn id="22" idx="1"/>
              </p:cNvCxnSpPr>
              <p:nvPr/>
            </p:nvCxnSpPr>
            <p:spPr>
              <a:xfrm>
                <a:off x="3731099" y="5002882"/>
                <a:ext cx="816895" cy="678442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59"/>
              <p:cNvCxnSpPr>
                <a:stCxn id="24" idx="6"/>
                <a:endCxn id="22" idx="2"/>
              </p:cNvCxnSpPr>
              <p:nvPr/>
            </p:nvCxnSpPr>
            <p:spPr>
              <a:xfrm>
                <a:off x="3787017" y="5816320"/>
                <a:ext cx="705058" cy="4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27"/>
                <p:cNvSpPr txBox="1"/>
                <p:nvPr/>
              </p:nvSpPr>
              <p:spPr>
                <a:xfrm>
                  <a:off x="1980084" y="2831833"/>
                  <a:ext cx="327574" cy="3089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oMath>
                    </m:oMathPara>
                  </a14:m>
                  <a:endParaRPr lang="en-US" sz="140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084" y="2831833"/>
                  <a:ext cx="327574" cy="308972"/>
                </a:xfrm>
                <a:prstGeom prst="rect">
                  <a:avLst/>
                </a:prstGeom>
                <a:blipFill>
                  <a:blip r:embed="rId3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28"/>
                <p:cNvSpPr txBox="1"/>
                <p:nvPr/>
              </p:nvSpPr>
              <p:spPr>
                <a:xfrm>
                  <a:off x="965743" y="2069414"/>
                  <a:ext cx="327574" cy="3089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oMath>
                    </m:oMathPara>
                  </a14:m>
                  <a:endParaRPr lang="en-US" sz="140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743" y="2069414"/>
                  <a:ext cx="327574" cy="308972"/>
                </a:xfrm>
                <a:prstGeom prst="rect">
                  <a:avLst/>
                </a:prstGeom>
                <a:blipFill>
                  <a:blip r:embed="rId4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29"/>
                <p:cNvSpPr txBox="1"/>
                <p:nvPr/>
              </p:nvSpPr>
              <p:spPr>
                <a:xfrm>
                  <a:off x="961274" y="2949277"/>
                  <a:ext cx="327574" cy="3089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oMath>
                    </m:oMathPara>
                  </a14:m>
                  <a:endParaRPr lang="en-US" sz="140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1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274" y="2949277"/>
                  <a:ext cx="327574" cy="308972"/>
                </a:xfrm>
                <a:prstGeom prst="rect">
                  <a:avLst/>
                </a:prstGeom>
                <a:blipFill>
                  <a:blip r:embed="rId4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30"/>
                <p:cNvSpPr txBox="1"/>
                <p:nvPr/>
              </p:nvSpPr>
              <p:spPr>
                <a:xfrm>
                  <a:off x="1842017" y="3774649"/>
                  <a:ext cx="327574" cy="3089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oMath>
                    </m:oMathPara>
                  </a14:m>
                  <a:endParaRPr lang="en-US" sz="140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1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2017" y="3774649"/>
                  <a:ext cx="327574" cy="308972"/>
                </a:xfrm>
                <a:prstGeom prst="rect">
                  <a:avLst/>
                </a:prstGeom>
                <a:blipFill>
                  <a:blip r:embed="rId5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31"/>
                <p:cNvSpPr txBox="1"/>
                <p:nvPr/>
              </p:nvSpPr>
              <p:spPr>
                <a:xfrm>
                  <a:off x="1878395" y="2363920"/>
                  <a:ext cx="327574" cy="3089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oMath>
                    </m:oMathPara>
                  </a14:m>
                  <a:endParaRPr lang="en-US" sz="140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1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8395" y="2363920"/>
                  <a:ext cx="327574" cy="308972"/>
                </a:xfrm>
                <a:prstGeom prst="rect">
                  <a:avLst/>
                </a:prstGeom>
                <a:blipFill>
                  <a:blip r:embed="rId4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32"/>
                <p:cNvSpPr txBox="1"/>
                <p:nvPr/>
              </p:nvSpPr>
              <p:spPr>
                <a:xfrm>
                  <a:off x="2642839" y="2003880"/>
                  <a:ext cx="327574" cy="3089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oMath>
                    </m:oMathPara>
                  </a14:m>
                  <a:endParaRPr lang="en-US" sz="140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1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2839" y="2003880"/>
                  <a:ext cx="327574" cy="308972"/>
                </a:xfrm>
                <a:prstGeom prst="rect">
                  <a:avLst/>
                </a:prstGeom>
                <a:blipFill>
                  <a:blip r:embed="rId5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33"/>
                <p:cNvSpPr txBox="1"/>
                <p:nvPr/>
              </p:nvSpPr>
              <p:spPr>
                <a:xfrm>
                  <a:off x="2066775" y="1941164"/>
                  <a:ext cx="327574" cy="3089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oMath>
                    </m:oMathPara>
                  </a14:m>
                  <a:endParaRPr lang="en-US" sz="140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1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6775" y="1941164"/>
                  <a:ext cx="327574" cy="308972"/>
                </a:xfrm>
                <a:prstGeom prst="rect">
                  <a:avLst/>
                </a:prstGeom>
                <a:blipFill>
                  <a:blip r:embed="rId3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34"/>
                <p:cNvSpPr txBox="1"/>
                <p:nvPr/>
              </p:nvSpPr>
              <p:spPr>
                <a:xfrm>
                  <a:off x="2642839" y="2949277"/>
                  <a:ext cx="327574" cy="3089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oMath>
                    </m:oMathPara>
                  </a14:m>
                  <a:endParaRPr lang="en-US" sz="140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1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2839" y="2949277"/>
                  <a:ext cx="327574" cy="308972"/>
                </a:xfrm>
                <a:prstGeom prst="rect">
                  <a:avLst/>
                </a:prstGeom>
                <a:blipFill>
                  <a:blip r:embed="rId5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35"/>
                <p:cNvSpPr txBox="1"/>
                <p:nvPr/>
              </p:nvSpPr>
              <p:spPr>
                <a:xfrm>
                  <a:off x="2930871" y="3300024"/>
                  <a:ext cx="327574" cy="3089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oMath>
                    </m:oMathPara>
                  </a14:m>
                  <a:endParaRPr lang="en-US" sz="140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1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0871" y="3300024"/>
                  <a:ext cx="327574" cy="308972"/>
                </a:xfrm>
                <a:prstGeom prst="rect">
                  <a:avLst/>
                </a:prstGeom>
                <a:blipFill>
                  <a:blip r:embed="rId3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36"/>
                <p:cNvSpPr txBox="1"/>
                <p:nvPr/>
              </p:nvSpPr>
              <p:spPr>
                <a:xfrm>
                  <a:off x="2814499" y="4101404"/>
                  <a:ext cx="327574" cy="3089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oMath>
                    </m:oMathPara>
                  </a14:m>
                  <a:endParaRPr lang="en-US" sz="140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1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4499" y="4101404"/>
                  <a:ext cx="327574" cy="308972"/>
                </a:xfrm>
                <a:prstGeom prst="rect">
                  <a:avLst/>
                </a:prstGeom>
                <a:blipFill>
                  <a:blip r:embed="rId5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37"/>
                <p:cNvSpPr txBox="1"/>
                <p:nvPr/>
              </p:nvSpPr>
              <p:spPr>
                <a:xfrm>
                  <a:off x="3966627" y="3711724"/>
                  <a:ext cx="327574" cy="308972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oMath>
                    </m:oMathPara>
                  </a14:m>
                  <a:endParaRPr lang="en-US" sz="140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1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6627" y="3711724"/>
                  <a:ext cx="327574" cy="308972"/>
                </a:xfrm>
                <a:prstGeom prst="rect">
                  <a:avLst/>
                </a:prstGeom>
                <a:blipFill>
                  <a:blip r:embed="rId4"/>
                  <a:stretch>
                    <a:fillRect b="-18605"/>
                  </a:stretch>
                </a:blipFill>
                <a:ln>
                  <a:noFill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38"/>
                <p:cNvSpPr txBox="1"/>
                <p:nvPr/>
              </p:nvSpPr>
              <p:spPr>
                <a:xfrm>
                  <a:off x="3722959" y="3957388"/>
                  <a:ext cx="327574" cy="3089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oMath>
                    </m:oMathPara>
                  </a14:m>
                  <a:endParaRPr lang="en-US" sz="140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1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2959" y="3957388"/>
                  <a:ext cx="327574" cy="308972"/>
                </a:xfrm>
                <a:prstGeom prst="rect">
                  <a:avLst/>
                </a:prstGeom>
                <a:blipFill>
                  <a:blip r:embed="rId4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4989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Degree Discount</a:t>
                </a:r>
                <a:r>
                  <a:rPr lang="zh-CN" altLang="en-US" dirty="0"/>
                  <a:t>算法</a:t>
                </a:r>
                <a:endParaRPr lang="en-US" altLang="zh-CN" dirty="0"/>
              </a:p>
              <a:p>
                <a:r>
                  <a:rPr lang="zh-CN" altLang="en-US" sz="1800" dirty="0"/>
                  <a:t>给定当前的种子集合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sz="1800" dirty="0"/>
                  <a:t>，如果将节点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sz="1800" dirty="0"/>
                  <a:t>加入到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sz="1800" dirty="0"/>
                  <a:t>中，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dirty="0">
                        <a:latin typeface="Cambria Math" charset="0"/>
                      </a:rPr>
                      <m:t>Δ</m:t>
                    </m:r>
                    <m:r>
                      <a:rPr lang="en-US" altLang="zh-CN" sz="1800" i="1" dirty="0">
                        <a:latin typeface="Cambria Math" charset="0"/>
                      </a:rPr>
                      <m:t>𝑆</m:t>
                    </m:r>
                    <m:r>
                      <a:rPr lang="en-US" altLang="zh-CN" sz="1800" i="1" dirty="0">
                        <a:latin typeface="Cambria Math" charset="0"/>
                      </a:rPr>
                      <m:t>=?</m:t>
                    </m:r>
                  </m:oMath>
                </a14:m>
                <a:endParaRPr lang="en-US" altLang="zh-CN" sz="1800" dirty="0"/>
              </a:p>
              <a:p>
                <a:pPr lvl="1"/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𝑣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=0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Δ</m:t>
                    </m:r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  <m:r>
                      <a:rPr lang="en-US" altLang="zh-CN" i="1" dirty="0">
                        <a:latin typeface="Cambria Math" charset="0"/>
                      </a:rPr>
                      <m:t>=1+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𝑣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𝑝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𝑣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≠0</m:t>
                    </m:r>
                  </m:oMath>
                </a14:m>
                <a:r>
                  <a:rPr lang="zh-CN" altLang="en-US" dirty="0"/>
                  <a:t>，可以推出</a:t>
                </a: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367147" y="4669150"/>
            <a:ext cx="8319653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dirty="0">
                <a:hlinkClick r:id="rId3"/>
              </a:rPr>
              <a:t>https://www.microsoft.com/en-us/research/wp-content/uploads/2016/02/weic-kdd09_influence.pdf</a:t>
            </a:r>
            <a:endParaRPr lang="zh-CN" altLang="en-US" sz="1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205" y="3835911"/>
            <a:ext cx="3115227" cy="7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737" y="2524596"/>
            <a:ext cx="4169032" cy="1080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749F56AC-71E0-4EC5-B357-417A62C1E4F4}"/>
              </a:ext>
            </a:extLst>
          </p:cNvPr>
          <p:cNvSpPr/>
          <p:nvPr/>
        </p:nvSpPr>
        <p:spPr>
          <a:xfrm>
            <a:off x="1171737" y="3250951"/>
            <a:ext cx="3582142" cy="4717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255718-923F-4C5E-8C15-AF9B9EFEE124}"/>
              </a:ext>
            </a:extLst>
          </p:cNvPr>
          <p:cNvSpPr/>
          <p:nvPr/>
        </p:nvSpPr>
        <p:spPr>
          <a:xfrm>
            <a:off x="5734817" y="2596883"/>
            <a:ext cx="2778004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/>
              <a:t>这个公式是怎么来的？有什么假设？请</a:t>
            </a:r>
            <a:r>
              <a:rPr lang="zh-CN" altLang="en-US" sz="1600" dirty="0" smtClean="0"/>
              <a:t>见</a:t>
            </a:r>
            <a:r>
              <a:rPr lang="zh-CN" altLang="en-US" sz="1600" dirty="0"/>
              <a:t>下一页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3148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证明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479" y="749713"/>
            <a:ext cx="4169032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47" y="1874740"/>
            <a:ext cx="3067364" cy="3122092"/>
          </a:xfrm>
          <a:prstGeom prst="rect">
            <a:avLst/>
          </a:prstGeom>
        </p:spPr>
      </p:pic>
      <p:sp>
        <p:nvSpPr>
          <p:cNvPr id="9" name="右大括号 8"/>
          <p:cNvSpPr/>
          <p:nvPr/>
        </p:nvSpPr>
        <p:spPr>
          <a:xfrm>
            <a:off x="4047259" y="2072986"/>
            <a:ext cx="907473" cy="2386446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954732" y="2163041"/>
            <a:ext cx="1954068" cy="152721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350" dirty="0">
                <a:solidFill>
                  <a:sysClr val="windowText" lastClr="000000"/>
                </a:solidFill>
              </a:rPr>
              <a:t>1.</a:t>
            </a:r>
            <a:r>
              <a:rPr lang="zh-CN" altLang="en-US" sz="1350" dirty="0">
                <a:solidFill>
                  <a:sysClr val="windowText" lastClr="000000"/>
                </a:solidFill>
              </a:rPr>
              <a:t>注意：理解这段证明的关键是</a:t>
            </a:r>
            <a:r>
              <a:rPr lang="en-US" altLang="zh-CN" sz="1350" dirty="0">
                <a:solidFill>
                  <a:sysClr val="windowText" lastClr="000000"/>
                </a:solidFill>
              </a:rPr>
              <a:t>p</a:t>
            </a:r>
            <a:r>
              <a:rPr lang="zh-CN" altLang="en-US" sz="1350" dirty="0">
                <a:solidFill>
                  <a:sysClr val="windowText" lastClr="000000"/>
                </a:solidFill>
              </a:rPr>
              <a:t>很小</a:t>
            </a:r>
            <a:endParaRPr lang="en-US" altLang="zh-CN" sz="1350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zh-CN" sz="1350" dirty="0">
                <a:solidFill>
                  <a:sysClr val="windowText" lastClr="000000"/>
                </a:solidFill>
              </a:rPr>
              <a:t>2.(1-p)</a:t>
            </a:r>
            <a:r>
              <a:rPr lang="zh-CN" altLang="en-US" sz="1350" dirty="0">
                <a:solidFill>
                  <a:sysClr val="windowText" lastClr="000000"/>
                </a:solidFill>
              </a:rPr>
              <a:t>的某次方做展开以后得到</a:t>
            </a:r>
            <a:r>
              <a:rPr lang="en-US" altLang="zh-CN" sz="1350" dirty="0">
                <a:solidFill>
                  <a:sysClr val="windowText" lastClr="000000"/>
                </a:solidFill>
              </a:rPr>
              <a:t>1-t</a:t>
            </a:r>
            <a:r>
              <a:rPr lang="en-US" altLang="zh-CN" sz="1350" baseline="-25000" dirty="0">
                <a:solidFill>
                  <a:sysClr val="windowText" lastClr="000000"/>
                </a:solidFill>
              </a:rPr>
              <a:t>v</a:t>
            </a:r>
            <a:r>
              <a:rPr lang="en-US" altLang="zh-CN" sz="1350" dirty="0">
                <a:solidFill>
                  <a:sysClr val="windowText" lastClr="000000"/>
                </a:solidFill>
              </a:rPr>
              <a:t>p</a:t>
            </a:r>
            <a:r>
              <a:rPr lang="zh-CN" altLang="en-US" sz="1350" dirty="0">
                <a:solidFill>
                  <a:sysClr val="windowText" lastClr="000000"/>
                </a:solidFill>
              </a:rPr>
              <a:t>以及一个很小的数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7017327" y="2163041"/>
            <a:ext cx="1872096" cy="152721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350" dirty="0">
                <a:solidFill>
                  <a:sysClr val="windowText" lastClr="000000"/>
                </a:solidFill>
              </a:rPr>
              <a:t>比如</a:t>
            </a:r>
            <a:r>
              <a:rPr lang="en-US" altLang="zh-CN" sz="1350" dirty="0">
                <a:solidFill>
                  <a:sysClr val="windowText" lastClr="000000"/>
                </a:solidFill>
              </a:rPr>
              <a:t>,p=0.01</a:t>
            </a:r>
          </a:p>
          <a:p>
            <a:pPr algn="just"/>
            <a:r>
              <a:rPr lang="en-US" altLang="zh-CN" sz="1350" dirty="0">
                <a:solidFill>
                  <a:sysClr val="windowText" lastClr="000000"/>
                </a:solidFill>
              </a:rPr>
              <a:t>(1-p)</a:t>
            </a:r>
            <a:r>
              <a:rPr lang="en-US" altLang="zh-CN" sz="1350" baseline="30000" dirty="0">
                <a:solidFill>
                  <a:sysClr val="windowText" lastClr="000000"/>
                </a:solidFill>
              </a:rPr>
              <a:t>2</a:t>
            </a:r>
            <a:r>
              <a:rPr lang="en-US" altLang="zh-CN" sz="1350" dirty="0">
                <a:solidFill>
                  <a:sysClr val="windowText" lastClr="000000"/>
                </a:solidFill>
              </a:rPr>
              <a:t> = 1-2p +p</a:t>
            </a:r>
            <a:r>
              <a:rPr lang="en-US" altLang="zh-CN" sz="1350" baseline="30000" dirty="0">
                <a:solidFill>
                  <a:sysClr val="windowText" lastClr="000000"/>
                </a:solidFill>
              </a:rPr>
              <a:t>2</a:t>
            </a:r>
            <a:endParaRPr lang="zh-CN" altLang="zh-CN" sz="1350" dirty="0">
              <a:solidFill>
                <a:sysClr val="windowText" lastClr="000000"/>
              </a:solidFill>
            </a:endParaRPr>
          </a:p>
          <a:p>
            <a:pPr algn="just"/>
            <a:r>
              <a:rPr lang="zh-CN" altLang="en-US" sz="1350" dirty="0">
                <a:solidFill>
                  <a:sysClr val="windowText" lastClr="000000"/>
                </a:solidFill>
              </a:rPr>
              <a:t>最后那</a:t>
            </a:r>
            <a:r>
              <a:rPr lang="en-US" altLang="zh-CN" sz="1350" dirty="0">
                <a:solidFill>
                  <a:sysClr val="windowText" lastClr="000000"/>
                </a:solidFill>
              </a:rPr>
              <a:t>1</a:t>
            </a:r>
            <a:r>
              <a:rPr lang="zh-CN" altLang="en-US" sz="1350" dirty="0">
                <a:solidFill>
                  <a:sysClr val="windowText" lastClr="000000"/>
                </a:solidFill>
              </a:rPr>
              <a:t>项很小</a:t>
            </a:r>
            <a:endParaRPr lang="en-US" altLang="zh-CN" sz="1350" dirty="0">
              <a:solidFill>
                <a:sysClr val="windowText" lastClr="000000"/>
              </a:solidFill>
            </a:endParaRPr>
          </a:p>
          <a:p>
            <a:pPr algn="just"/>
            <a:endParaRPr lang="en-US" altLang="zh-CN" sz="1350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zh-CN" sz="1350" dirty="0">
                <a:solidFill>
                  <a:sysClr val="windowText" lastClr="000000"/>
                </a:solidFill>
              </a:rPr>
              <a:t>(1-p)</a:t>
            </a:r>
            <a:r>
              <a:rPr lang="en-US" altLang="zh-CN" sz="1350" baseline="30000" dirty="0">
                <a:solidFill>
                  <a:sysClr val="windowText" lastClr="000000"/>
                </a:solidFill>
              </a:rPr>
              <a:t>3</a:t>
            </a:r>
            <a:r>
              <a:rPr lang="en-US" altLang="zh-CN" sz="1350" dirty="0">
                <a:solidFill>
                  <a:sysClr val="windowText" lastClr="000000"/>
                </a:solidFill>
              </a:rPr>
              <a:t> =1-3p+3 p</a:t>
            </a:r>
            <a:r>
              <a:rPr lang="en-US" altLang="zh-CN" sz="1350" baseline="30000" dirty="0">
                <a:solidFill>
                  <a:sysClr val="windowText" lastClr="000000"/>
                </a:solidFill>
              </a:rPr>
              <a:t>2</a:t>
            </a:r>
            <a:r>
              <a:rPr lang="en-US" altLang="zh-CN" sz="1350" dirty="0">
                <a:solidFill>
                  <a:sysClr val="windowText" lastClr="000000"/>
                </a:solidFill>
              </a:rPr>
              <a:t>–p</a:t>
            </a:r>
            <a:r>
              <a:rPr lang="en-US" altLang="zh-CN" sz="1350" baseline="30000" dirty="0">
                <a:solidFill>
                  <a:sysClr val="windowText" lastClr="000000"/>
                </a:solidFill>
              </a:rPr>
              <a:t>3</a:t>
            </a:r>
            <a:endParaRPr lang="zh-CN" altLang="zh-CN" sz="1350" dirty="0">
              <a:solidFill>
                <a:sysClr val="windowText" lastClr="000000"/>
              </a:solidFill>
            </a:endParaRPr>
          </a:p>
          <a:p>
            <a:pPr algn="just"/>
            <a:r>
              <a:rPr lang="zh-CN" altLang="en-US" sz="1350" dirty="0">
                <a:solidFill>
                  <a:sysClr val="windowText" lastClr="000000"/>
                </a:solidFill>
              </a:rPr>
              <a:t>后面那</a:t>
            </a:r>
            <a:r>
              <a:rPr lang="en-US" altLang="zh-CN" sz="1350" dirty="0">
                <a:solidFill>
                  <a:sysClr val="windowText" lastClr="000000"/>
                </a:solidFill>
              </a:rPr>
              <a:t>2</a:t>
            </a:r>
            <a:r>
              <a:rPr lang="zh-CN" altLang="en-US" sz="1350" dirty="0">
                <a:solidFill>
                  <a:sysClr val="windowText" lastClr="000000"/>
                </a:solidFill>
              </a:rPr>
              <a:t>项都很小</a:t>
            </a:r>
            <a:endParaRPr lang="en-US" altLang="zh-CN" sz="1350" dirty="0">
              <a:solidFill>
                <a:sysClr val="windowText" lastClr="000000"/>
              </a:solidFill>
            </a:endParaRPr>
          </a:p>
          <a:p>
            <a:pPr algn="just"/>
            <a:endParaRPr lang="zh-CN" altLang="en-US" sz="1350" dirty="0">
              <a:solidFill>
                <a:sysClr val="windowText" lastClr="000000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7594F2E-C66F-49BD-A191-40218F9894B0}"/>
              </a:ext>
            </a:extLst>
          </p:cNvPr>
          <p:cNvSpPr/>
          <p:nvPr/>
        </p:nvSpPr>
        <p:spPr>
          <a:xfrm>
            <a:off x="6273800" y="4570129"/>
            <a:ext cx="591457" cy="35922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V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83A00F2-DDEC-4F1B-A580-F1DEF872AE55}"/>
              </a:ext>
            </a:extLst>
          </p:cNvPr>
          <p:cNvSpPr/>
          <p:nvPr/>
        </p:nvSpPr>
        <p:spPr>
          <a:xfrm>
            <a:off x="6600701" y="4097422"/>
            <a:ext cx="591457" cy="35922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v3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FE95D4C-2CC6-45C0-A3D4-C9B5B808251D}"/>
              </a:ext>
            </a:extLst>
          </p:cNvPr>
          <p:cNvSpPr/>
          <p:nvPr/>
        </p:nvSpPr>
        <p:spPr>
          <a:xfrm>
            <a:off x="7340254" y="4097422"/>
            <a:ext cx="591457" cy="35922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v4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8F8FCAE-4AE5-40CA-B7E3-F6C530EABAD0}"/>
              </a:ext>
            </a:extLst>
          </p:cNvPr>
          <p:cNvSpPr/>
          <p:nvPr/>
        </p:nvSpPr>
        <p:spPr>
          <a:xfrm>
            <a:off x="4670750" y="3856342"/>
            <a:ext cx="1661886" cy="98986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zh-CN" dirty="0" err="1">
                <a:solidFill>
                  <a:sysClr val="windowText" lastClr="000000"/>
                </a:solidFill>
              </a:rPr>
              <a:t>Sv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44D7E76-5297-4BE1-BE83-8396253A46E7}"/>
              </a:ext>
            </a:extLst>
          </p:cNvPr>
          <p:cNvSpPr/>
          <p:nvPr/>
        </p:nvSpPr>
        <p:spPr>
          <a:xfrm>
            <a:off x="5600230" y="4015249"/>
            <a:ext cx="591457" cy="35922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v2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C1E6DEC-3842-482B-841E-E5D58854A7FE}"/>
              </a:ext>
            </a:extLst>
          </p:cNvPr>
          <p:cNvSpPr/>
          <p:nvPr/>
        </p:nvSpPr>
        <p:spPr>
          <a:xfrm>
            <a:off x="4876981" y="4022255"/>
            <a:ext cx="591457" cy="35922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v1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9BE43A1-5626-4D3A-AD1F-398C1A865CBE}"/>
              </a:ext>
            </a:extLst>
          </p:cNvPr>
          <p:cNvCxnSpPr>
            <a:stCxn id="15" idx="5"/>
            <a:endCxn id="5" idx="2"/>
          </p:cNvCxnSpPr>
          <p:nvPr/>
        </p:nvCxnSpPr>
        <p:spPr>
          <a:xfrm>
            <a:off x="5381821" y="4328876"/>
            <a:ext cx="891979" cy="420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5CAEDEE-A9B7-4F47-9CA8-9AC583BED7E7}"/>
              </a:ext>
            </a:extLst>
          </p:cNvPr>
          <p:cNvCxnSpPr>
            <a:stCxn id="12" idx="5"/>
            <a:endCxn id="5" idx="1"/>
          </p:cNvCxnSpPr>
          <p:nvPr/>
        </p:nvCxnSpPr>
        <p:spPr>
          <a:xfrm>
            <a:off x="6105070" y="4321870"/>
            <a:ext cx="255347" cy="300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3E1DED9-F111-47E2-8511-8B59CC414593}"/>
              </a:ext>
            </a:extLst>
          </p:cNvPr>
          <p:cNvCxnSpPr>
            <a:stCxn id="13" idx="3"/>
            <a:endCxn id="5" idx="0"/>
          </p:cNvCxnSpPr>
          <p:nvPr/>
        </p:nvCxnSpPr>
        <p:spPr>
          <a:xfrm flipH="1">
            <a:off x="6569529" y="4404043"/>
            <a:ext cx="117789" cy="166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24E0E03-83F6-4C53-AD5E-C9FF717E29DE}"/>
              </a:ext>
            </a:extLst>
          </p:cNvPr>
          <p:cNvCxnSpPr>
            <a:stCxn id="14" idx="3"/>
            <a:endCxn id="5" idx="7"/>
          </p:cNvCxnSpPr>
          <p:nvPr/>
        </p:nvCxnSpPr>
        <p:spPr>
          <a:xfrm flipH="1">
            <a:off x="6778640" y="4404043"/>
            <a:ext cx="648231" cy="21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3787664-B758-4E89-B0D0-2AF9604D2935}"/>
              </a:ext>
            </a:extLst>
          </p:cNvPr>
          <p:cNvSpPr/>
          <p:nvPr/>
        </p:nvSpPr>
        <p:spPr>
          <a:xfrm>
            <a:off x="291313" y="1683143"/>
            <a:ext cx="793020" cy="3317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900910" y="2598749"/>
            <a:ext cx="3063405" cy="6603"/>
          </a:xfrm>
          <a:prstGeom prst="lin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907547" y="2735772"/>
            <a:ext cx="1440661" cy="6308"/>
          </a:xfrm>
          <a:prstGeom prst="lin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矩形 23"/>
          <p:cNvSpPr/>
          <p:nvPr/>
        </p:nvSpPr>
        <p:spPr>
          <a:xfrm>
            <a:off x="51091" y="2673991"/>
            <a:ext cx="784108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000" dirty="0" smtClean="0">
                <a:solidFill>
                  <a:sysClr val="windowText" lastClr="000000"/>
                </a:solidFill>
              </a:rPr>
              <a:t>V1</a:t>
            </a:r>
            <a:r>
              <a:rPr lang="zh-CN" altLang="en-US" sz="1000" dirty="0" smtClean="0">
                <a:solidFill>
                  <a:sysClr val="windowText" lastClr="000000"/>
                </a:solidFill>
              </a:rPr>
              <a:t>不影响</a:t>
            </a:r>
            <a:r>
              <a:rPr lang="en-US" altLang="zh-CN" sz="1000" dirty="0" smtClean="0">
                <a:solidFill>
                  <a:sysClr val="windowText" lastClr="000000"/>
                </a:solidFill>
              </a:rPr>
              <a:t>v</a:t>
            </a:r>
            <a:r>
              <a:rPr lang="zh-CN" altLang="en-US" sz="1000" dirty="0" smtClean="0">
                <a:solidFill>
                  <a:sysClr val="windowText" lastClr="000000"/>
                </a:solidFill>
              </a:rPr>
              <a:t>的概率为</a:t>
            </a:r>
            <a:r>
              <a:rPr lang="en-US" altLang="zh-CN" sz="1000" dirty="0" smtClean="0">
                <a:solidFill>
                  <a:sysClr val="windowText" lastClr="000000"/>
                </a:solidFill>
              </a:rPr>
              <a:t>(1-p)</a:t>
            </a:r>
            <a:r>
              <a:rPr lang="zh-CN" altLang="en-US" sz="1000" dirty="0" smtClean="0">
                <a:solidFill>
                  <a:sysClr val="windowText" lastClr="000000"/>
                </a:solidFill>
              </a:rPr>
              <a:t>，</a:t>
            </a:r>
            <a:r>
              <a:rPr lang="en-US" altLang="zh-CN" sz="1000" dirty="0" smtClean="0">
                <a:solidFill>
                  <a:sysClr val="windowText" lastClr="000000"/>
                </a:solidFill>
              </a:rPr>
              <a:t>v2</a:t>
            </a:r>
            <a:r>
              <a:rPr lang="zh-CN" altLang="en-US" sz="1000" dirty="0" smtClean="0">
                <a:solidFill>
                  <a:sysClr val="windowText" lastClr="000000"/>
                </a:solidFill>
              </a:rPr>
              <a:t>不影响</a:t>
            </a:r>
            <a:r>
              <a:rPr lang="en-US" altLang="zh-CN" sz="1000" dirty="0" smtClean="0">
                <a:solidFill>
                  <a:sysClr val="windowText" lastClr="000000"/>
                </a:solidFill>
              </a:rPr>
              <a:t>v</a:t>
            </a:r>
            <a:r>
              <a:rPr lang="zh-CN" altLang="en-US" sz="1000" dirty="0" smtClean="0">
                <a:solidFill>
                  <a:sysClr val="windowText" lastClr="000000"/>
                </a:solidFill>
              </a:rPr>
              <a:t>的概率为</a:t>
            </a:r>
            <a:r>
              <a:rPr lang="en-US" altLang="zh-CN" sz="1000" dirty="0" smtClean="0">
                <a:solidFill>
                  <a:sysClr val="windowText" lastClr="000000"/>
                </a:solidFill>
              </a:rPr>
              <a:t>(1-p)</a:t>
            </a:r>
            <a:r>
              <a:rPr lang="zh-CN" altLang="en-US" sz="1000" dirty="0" smtClean="0">
                <a:solidFill>
                  <a:sysClr val="windowText" lastClr="000000"/>
                </a:solidFill>
              </a:rPr>
              <a:t>，总共有</a:t>
            </a:r>
            <a:r>
              <a:rPr lang="en-US" altLang="zh-CN" sz="1000" dirty="0" err="1" smtClean="0">
                <a:solidFill>
                  <a:sysClr val="windowText" lastClr="000000"/>
                </a:solidFill>
              </a:rPr>
              <a:t>tv</a:t>
            </a:r>
            <a:r>
              <a:rPr lang="zh-CN" altLang="en-US" sz="1000" dirty="0" smtClean="0">
                <a:solidFill>
                  <a:sysClr val="windowText" lastClr="000000"/>
                </a:solidFill>
              </a:rPr>
              <a:t>个邻居进入</a:t>
            </a:r>
            <a:r>
              <a:rPr lang="zh-CN" altLang="en-US" sz="1000" dirty="0">
                <a:solidFill>
                  <a:sysClr val="windowText" lastClr="000000"/>
                </a:solidFill>
              </a:rPr>
              <a:t>种</a:t>
            </a:r>
            <a:r>
              <a:rPr lang="zh-CN" altLang="en-US" sz="1000" dirty="0" smtClean="0">
                <a:solidFill>
                  <a:sysClr val="windowText" lastClr="000000"/>
                </a:solidFill>
              </a:rPr>
              <a:t>子集合</a:t>
            </a:r>
            <a:endParaRPr lang="zh-CN" altLang="en-US" sz="1000" dirty="0"/>
          </a:p>
        </p:txBody>
      </p:sp>
      <p:sp>
        <p:nvSpPr>
          <p:cNvPr id="29" name="矩形 28"/>
          <p:cNvSpPr/>
          <p:nvPr/>
        </p:nvSpPr>
        <p:spPr>
          <a:xfrm>
            <a:off x="51091" y="2044751"/>
            <a:ext cx="784108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000" dirty="0" smtClean="0">
                <a:solidFill>
                  <a:sysClr val="windowText" lastClr="000000"/>
                </a:solidFill>
              </a:rPr>
              <a:t>根据（</a:t>
            </a:r>
            <a:r>
              <a:rPr lang="en-US" altLang="zh-CN" sz="1000" dirty="0" smtClean="0">
                <a:solidFill>
                  <a:sysClr val="windowText" lastClr="000000"/>
                </a:solidFill>
              </a:rPr>
              <a:t>1</a:t>
            </a:r>
            <a:r>
              <a:rPr lang="zh-CN" altLang="en-US" sz="1000" dirty="0" smtClean="0">
                <a:solidFill>
                  <a:sysClr val="windowText" lastClr="000000"/>
                </a:solidFill>
              </a:rPr>
              <a:t>）进行计算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1715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Degree discount</a:t>
            </a:r>
            <a:r>
              <a:rPr kumimoji="1" lang="zh-CN" altLang="en-US" dirty="0"/>
              <a:t>算法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08" y="1393768"/>
            <a:ext cx="4313292" cy="32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6"/>
              <p:cNvSpPr/>
              <p:nvPr/>
            </p:nvSpPr>
            <p:spPr>
              <a:xfrm>
                <a:off x="4835236" y="4289836"/>
                <a:ext cx="38515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20000"/>
                  </a:spcBef>
                </a:pPr>
                <a:r>
                  <a:rPr lang="zh-CN" altLang="en-US" dirty="0">
                    <a:solidFill>
                      <a:srgbClr val="AE062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icrosoft YaHei" charset="-122"/>
                  </a:rPr>
                  <a:t>思考：如果边上的概率不都等于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AE0627"/>
                        </a:solidFill>
                        <a:latin typeface="Cambria Math" panose="02040503050406030204" pitchFamily="18" charset="0"/>
                        <a:cs typeface="Microsoft YaHei" charset="-122"/>
                      </a:rPr>
                      <m:t>𝑝</m:t>
                    </m:r>
                  </m:oMath>
                </a14:m>
                <a:r>
                  <a:rPr lang="zh-CN" altLang="en-US" dirty="0">
                    <a:solidFill>
                      <a:srgbClr val="AE062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icrosoft YaHei" charset="-122"/>
                  </a:rPr>
                  <a:t>呢？</a:t>
                </a:r>
                <a:endParaRPr lang="en-US" altLang="zh-CN" dirty="0">
                  <a:solidFill>
                    <a:srgbClr val="AE06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236" y="4289836"/>
                <a:ext cx="3851564" cy="369332"/>
              </a:xfrm>
              <a:prstGeom prst="rect">
                <a:avLst/>
              </a:prstGeom>
              <a:blipFill>
                <a:blip r:embed="rId3"/>
                <a:stretch>
                  <a:fillRect l="-1266" t="-10000" r="-7278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4835236" y="1738854"/>
            <a:ext cx="4003964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5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example, for a node v with d</a:t>
            </a:r>
            <a:r>
              <a:rPr lang="en-US" altLang="zh-CN" sz="1500" kern="1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5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200, </a:t>
            </a:r>
            <a:r>
              <a:rPr lang="en-US" altLang="zh-CN" sz="15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1500" kern="100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5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1, and p = 0.01 (parameters similar to our experimental graphs), we should discount v’s degree to about 196</a:t>
            </a:r>
            <a:r>
              <a:rPr lang="zh-CN" altLang="zh-CN" sz="15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</a:p>
          <a:p>
            <a:pPr algn="just">
              <a:spcAft>
                <a:spcPts val="0"/>
              </a:spcAft>
            </a:pPr>
            <a:r>
              <a:rPr lang="en-US" altLang="zh-CN" sz="15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1500" kern="1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5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5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−</a:t>
            </a:r>
            <a:r>
              <a:rPr lang="en-US" altLang="zh-CN" sz="15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2t</a:t>
            </a:r>
            <a:r>
              <a:rPr lang="en-US" altLang="zh-CN" sz="1500" kern="1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 </a:t>
            </a:r>
            <a:r>
              <a:rPr lang="zh-CN" altLang="zh-CN" sz="15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−</a:t>
            </a:r>
            <a:r>
              <a:rPr lang="en-US" altLang="zh-CN" sz="15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(d</a:t>
            </a:r>
            <a:r>
              <a:rPr lang="en-US" altLang="zh-CN" sz="1500" kern="1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5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5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−</a:t>
            </a:r>
            <a:r>
              <a:rPr lang="en-US" altLang="zh-CN" sz="15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5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1500" kern="100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5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5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1500" kern="100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5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15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200 – 2*1 – (200-1)*1*0.01 = 200 -2 – 1.99 = 196</a:t>
            </a:r>
            <a:endParaRPr lang="zh-CN" altLang="zh-CN" sz="15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35236" y="3238149"/>
            <a:ext cx="4003964" cy="7848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believe that the difference of those effects between the case </a:t>
            </a:r>
            <a:r>
              <a:rPr lang="en-US" altLang="zh-CN" sz="15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1500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0 and </a:t>
            </a:r>
            <a:r>
              <a:rPr lang="en-US" altLang="zh-CN" sz="15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1500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&gt; 0 is negligible for small p</a:t>
            </a:r>
            <a:endParaRPr lang="zh-CN" altLang="zh-CN" sz="15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5382491" y="704850"/>
            <a:ext cx="3231573" cy="535132"/>
          </a:xfrm>
          <a:prstGeom prst="wedgeEllipseCallout">
            <a:avLst>
              <a:gd name="adj1" fmla="val 34126"/>
              <a:gd name="adj2" fmla="val 1357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dirty="0"/>
              <a:t>较大，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kern="1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dirty="0"/>
              <a:t>较小</a:t>
            </a:r>
          </a:p>
        </p:txBody>
      </p:sp>
    </p:spTree>
    <p:extLst>
      <p:ext uri="{BB962C8B-B14F-4D97-AF65-F5344CB8AC3E}">
        <p14:creationId xmlns:p14="http://schemas.microsoft.com/office/powerpoint/2010/main" val="70813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1800" dirty="0">
                    <a:cs typeface="Calibri" charset="0"/>
                  </a:rPr>
                  <a:t>Degree Discount</a:t>
                </a:r>
                <a:r>
                  <a:rPr lang="zh-CN" altLang="en-US" sz="1800" dirty="0"/>
                  <a:t>算法</a:t>
                </a:r>
                <a:endParaRPr lang="en-US" altLang="zh-CN" sz="1800" dirty="0"/>
              </a:p>
              <a:p>
                <a:pPr lvl="1"/>
                <a:r>
                  <a:rPr lang="zh-CN" altLang="en-US" sz="1400" dirty="0"/>
                  <a:t>基于</a:t>
                </a:r>
                <a:r>
                  <a:rPr lang="en-US" altLang="zh-CN" sz="1400" dirty="0"/>
                  <a:t>Degree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Discount</a:t>
                </a:r>
                <a:r>
                  <a:rPr lang="zh-CN" altLang="en-US" sz="1400" dirty="0"/>
                  <a:t>算法思想，在下图中找出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charset="0"/>
                      </a:rPr>
                      <m:t>𝑘</m:t>
                    </m:r>
                    <m:r>
                      <a:rPr lang="en-US" altLang="zh-CN" sz="1400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zh-CN" altLang="en-US" sz="1400" dirty="0"/>
                  <a:t>时，使影响范围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charset="0"/>
                      </a:rPr>
                      <m:t>𝜎</m:t>
                    </m:r>
                    <m:r>
                      <a:rPr lang="en-US" altLang="zh-CN" sz="1400" i="1">
                        <a:latin typeface="Cambria Math" charset="0"/>
                      </a:rPr>
                      <m:t>(</m:t>
                    </m:r>
                    <m:r>
                      <a:rPr lang="en-US" altLang="zh-CN" sz="1400" i="1">
                        <a:latin typeface="Cambria Math" charset="0"/>
                      </a:rPr>
                      <m:t>𝑆</m:t>
                    </m:r>
                    <m:r>
                      <a:rPr lang="en-US" altLang="zh-CN" sz="1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1400" dirty="0"/>
                  <a:t>最大的种子集合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charset="0"/>
                      </a:rPr>
                      <m:t>𝑆</m:t>
                    </m:r>
                  </m:oMath>
                </a14:m>
                <a:endParaRPr lang="en-US" altLang="zh-CN" sz="1400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39"/>
          <p:cNvGrpSpPr/>
          <p:nvPr/>
        </p:nvGrpSpPr>
        <p:grpSpPr>
          <a:xfrm>
            <a:off x="603161" y="1692130"/>
            <a:ext cx="3567057" cy="2876576"/>
            <a:chOff x="961274" y="1581124"/>
            <a:chExt cx="3994183" cy="3221023"/>
          </a:xfrm>
        </p:grpSpPr>
        <p:grpSp>
          <p:nvGrpSpPr>
            <p:cNvPr id="7" name="Group 3"/>
            <p:cNvGrpSpPr/>
            <p:nvPr/>
          </p:nvGrpSpPr>
          <p:grpSpPr>
            <a:xfrm>
              <a:off x="1346695" y="1581124"/>
              <a:ext cx="3608762" cy="3221023"/>
              <a:chOff x="3405180" y="3720708"/>
              <a:chExt cx="3608762" cy="3221023"/>
            </a:xfrm>
          </p:grpSpPr>
          <p:sp>
            <p:nvSpPr>
              <p:cNvPr id="20" name="Oval 4"/>
              <p:cNvSpPr/>
              <p:nvPr/>
            </p:nvSpPr>
            <p:spPr>
              <a:xfrm>
                <a:off x="3405181" y="467696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</a:t>
                </a:r>
              </a:p>
            </p:txBody>
          </p:sp>
          <p:sp>
            <p:nvSpPr>
              <p:cNvPr id="21" name="Oval 5"/>
              <p:cNvSpPr/>
              <p:nvPr/>
            </p:nvSpPr>
            <p:spPr>
              <a:xfrm>
                <a:off x="4490400" y="4673057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</a:t>
                </a:r>
              </a:p>
            </p:txBody>
          </p:sp>
          <p:sp>
            <p:nvSpPr>
              <p:cNvPr id="22" name="Oval 6"/>
              <p:cNvSpPr/>
              <p:nvPr/>
            </p:nvSpPr>
            <p:spPr>
              <a:xfrm>
                <a:off x="4492075" y="5625405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</a:t>
                </a:r>
              </a:p>
            </p:txBody>
          </p:sp>
          <p:sp>
            <p:nvSpPr>
              <p:cNvPr id="23" name="Oval 7"/>
              <p:cNvSpPr/>
              <p:nvPr/>
            </p:nvSpPr>
            <p:spPr>
              <a:xfrm>
                <a:off x="5562091" y="655989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6</a:t>
                </a:r>
              </a:p>
            </p:txBody>
          </p:sp>
          <p:sp>
            <p:nvSpPr>
              <p:cNvPr id="24" name="Oval 8"/>
              <p:cNvSpPr/>
              <p:nvPr/>
            </p:nvSpPr>
            <p:spPr>
              <a:xfrm>
                <a:off x="3405180" y="5625401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5</a:t>
                </a:r>
              </a:p>
            </p:txBody>
          </p:sp>
          <p:sp>
            <p:nvSpPr>
              <p:cNvPr id="25" name="Oval 9"/>
              <p:cNvSpPr/>
              <p:nvPr/>
            </p:nvSpPr>
            <p:spPr>
              <a:xfrm>
                <a:off x="5562090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7</a:t>
                </a:r>
              </a:p>
            </p:txBody>
          </p:sp>
          <p:sp>
            <p:nvSpPr>
              <p:cNvPr id="26" name="Oval 10"/>
              <p:cNvSpPr/>
              <p:nvPr/>
            </p:nvSpPr>
            <p:spPr>
              <a:xfrm>
                <a:off x="6632105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8</a:t>
                </a:r>
              </a:p>
            </p:txBody>
          </p:sp>
          <p:sp>
            <p:nvSpPr>
              <p:cNvPr id="27" name="Oval 11"/>
              <p:cNvSpPr/>
              <p:nvPr/>
            </p:nvSpPr>
            <p:spPr>
              <a:xfrm>
                <a:off x="4490401" y="372070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9</a:t>
                </a:r>
              </a:p>
            </p:txBody>
          </p:sp>
          <p:sp>
            <p:nvSpPr>
              <p:cNvPr id="28" name="Oval 12"/>
              <p:cNvSpPr/>
              <p:nvPr/>
            </p:nvSpPr>
            <p:spPr>
              <a:xfrm>
                <a:off x="3405180" y="3720708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4</a:t>
                </a:r>
              </a:p>
            </p:txBody>
          </p:sp>
          <p:cxnSp>
            <p:nvCxnSpPr>
              <p:cNvPr id="29" name="Straight Arrow Connector 13"/>
              <p:cNvCxnSpPr>
                <a:stCxn id="32" idx="2"/>
                <a:endCxn id="31" idx="6"/>
              </p:cNvCxnSpPr>
              <p:nvPr/>
            </p:nvCxnSpPr>
            <p:spPr>
              <a:xfrm flipH="1">
                <a:off x="3787018" y="4863976"/>
                <a:ext cx="703382" cy="3907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14"/>
              <p:cNvCxnSpPr>
                <a:stCxn id="32" idx="1"/>
                <a:endCxn id="40" idx="5"/>
              </p:cNvCxnSpPr>
              <p:nvPr/>
            </p:nvCxnSpPr>
            <p:spPr>
              <a:xfrm flipH="1" flipV="1">
                <a:off x="3731098" y="4046626"/>
                <a:ext cx="815221" cy="68235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15"/>
              <p:cNvCxnSpPr>
                <a:stCxn id="39" idx="4"/>
                <a:endCxn id="32" idx="0"/>
              </p:cNvCxnSpPr>
              <p:nvPr/>
            </p:nvCxnSpPr>
            <p:spPr>
              <a:xfrm flipH="1">
                <a:off x="4681319" y="4102546"/>
                <a:ext cx="1" cy="570511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6"/>
              <p:cNvCxnSpPr>
                <a:stCxn id="31" idx="0"/>
                <a:endCxn id="40" idx="4"/>
              </p:cNvCxnSpPr>
              <p:nvPr/>
            </p:nvCxnSpPr>
            <p:spPr>
              <a:xfrm flipH="1" flipV="1">
                <a:off x="3596099" y="4102545"/>
                <a:ext cx="1" cy="574419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17"/>
              <p:cNvCxnSpPr>
                <a:stCxn id="31" idx="4"/>
                <a:endCxn id="35" idx="0"/>
              </p:cNvCxnSpPr>
              <p:nvPr/>
            </p:nvCxnSpPr>
            <p:spPr>
              <a:xfrm flipH="1">
                <a:off x="3596099" y="5058801"/>
                <a:ext cx="1" cy="56660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18"/>
              <p:cNvCxnSpPr>
                <a:stCxn id="33" idx="0"/>
                <a:endCxn id="32" idx="4"/>
              </p:cNvCxnSpPr>
              <p:nvPr/>
            </p:nvCxnSpPr>
            <p:spPr>
              <a:xfrm flipH="1" flipV="1">
                <a:off x="4681319" y="5054894"/>
                <a:ext cx="1675" cy="570511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19"/>
              <p:cNvCxnSpPr>
                <a:stCxn id="34" idx="1"/>
                <a:endCxn id="33" idx="5"/>
              </p:cNvCxnSpPr>
              <p:nvPr/>
            </p:nvCxnSpPr>
            <p:spPr>
              <a:xfrm flipH="1" flipV="1">
                <a:off x="4817993" y="5951323"/>
                <a:ext cx="800017" cy="66449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20"/>
              <p:cNvCxnSpPr>
                <a:stCxn id="36" idx="4"/>
                <a:endCxn id="34" idx="0"/>
              </p:cNvCxnSpPr>
              <p:nvPr/>
            </p:nvCxnSpPr>
            <p:spPr>
              <a:xfrm>
                <a:off x="5753009" y="6007236"/>
                <a:ext cx="1" cy="552658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21"/>
              <p:cNvCxnSpPr>
                <a:stCxn id="33" idx="6"/>
                <a:endCxn id="36" idx="2"/>
              </p:cNvCxnSpPr>
              <p:nvPr/>
            </p:nvCxnSpPr>
            <p:spPr>
              <a:xfrm flipV="1">
                <a:off x="4873912" y="5816318"/>
                <a:ext cx="688178" cy="6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22"/>
              <p:cNvCxnSpPr>
                <a:stCxn id="36" idx="6"/>
                <a:endCxn id="37" idx="2"/>
              </p:cNvCxnSpPr>
              <p:nvPr/>
            </p:nvCxnSpPr>
            <p:spPr>
              <a:xfrm>
                <a:off x="5943927" y="5816318"/>
                <a:ext cx="688178" cy="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23"/>
              <p:cNvCxnSpPr>
                <a:stCxn id="31" idx="5"/>
                <a:endCxn id="33" idx="1"/>
              </p:cNvCxnSpPr>
              <p:nvPr/>
            </p:nvCxnSpPr>
            <p:spPr>
              <a:xfrm>
                <a:off x="3731099" y="5002882"/>
                <a:ext cx="816895" cy="678442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24"/>
              <p:cNvCxnSpPr>
                <a:stCxn id="35" idx="6"/>
                <a:endCxn id="33" idx="2"/>
              </p:cNvCxnSpPr>
              <p:nvPr/>
            </p:nvCxnSpPr>
            <p:spPr>
              <a:xfrm>
                <a:off x="3787017" y="5816320"/>
                <a:ext cx="705058" cy="4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25"/>
            <p:cNvSpPr txBox="1"/>
            <p:nvPr/>
          </p:nvSpPr>
          <p:spPr>
            <a:xfrm>
              <a:off x="1980084" y="283183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0.9</a:t>
              </a:r>
            </a:p>
          </p:txBody>
        </p:sp>
        <p:sp>
          <p:nvSpPr>
            <p:cNvPr id="9" name="TextBox 26"/>
            <p:cNvSpPr txBox="1"/>
            <p:nvPr/>
          </p:nvSpPr>
          <p:spPr>
            <a:xfrm>
              <a:off x="965743" y="20694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0.3</a:t>
              </a:r>
            </a:p>
          </p:txBody>
        </p:sp>
        <p:sp>
          <p:nvSpPr>
            <p:cNvPr id="10" name="TextBox 27"/>
            <p:cNvSpPr txBox="1"/>
            <p:nvPr/>
          </p:nvSpPr>
          <p:spPr>
            <a:xfrm>
              <a:off x="961274" y="294927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0.7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" name="TextBox 28"/>
            <p:cNvSpPr txBox="1"/>
            <p:nvPr/>
          </p:nvSpPr>
          <p:spPr>
            <a:xfrm>
              <a:off x="1842017" y="377464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0.5</a:t>
              </a:r>
            </a:p>
          </p:txBody>
        </p:sp>
        <p:sp>
          <p:nvSpPr>
            <p:cNvPr id="12" name="TextBox 29"/>
            <p:cNvSpPr txBox="1"/>
            <p:nvPr/>
          </p:nvSpPr>
          <p:spPr>
            <a:xfrm>
              <a:off x="1878395" y="236392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0.1</a:t>
              </a:r>
            </a:p>
          </p:txBody>
        </p:sp>
        <p:sp>
          <p:nvSpPr>
            <p:cNvPr id="13" name="TextBox 30"/>
            <p:cNvSpPr txBox="1"/>
            <p:nvPr/>
          </p:nvSpPr>
          <p:spPr>
            <a:xfrm>
              <a:off x="2642839" y="200388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  <p:sp>
          <p:nvSpPr>
            <p:cNvPr id="14" name="TextBox 31"/>
            <p:cNvSpPr txBox="1"/>
            <p:nvPr/>
          </p:nvSpPr>
          <p:spPr>
            <a:xfrm>
              <a:off x="2066775" y="194116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0.2</a:t>
              </a:r>
            </a:p>
          </p:txBody>
        </p:sp>
        <p:sp>
          <p:nvSpPr>
            <p:cNvPr id="15" name="TextBox 32"/>
            <p:cNvSpPr txBox="1"/>
            <p:nvPr/>
          </p:nvSpPr>
          <p:spPr>
            <a:xfrm>
              <a:off x="2642839" y="294927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0.9</a:t>
              </a:r>
            </a:p>
          </p:txBody>
        </p:sp>
        <p:sp>
          <p:nvSpPr>
            <p:cNvPr id="16" name="TextBox 33"/>
            <p:cNvSpPr txBox="1"/>
            <p:nvPr/>
          </p:nvSpPr>
          <p:spPr>
            <a:xfrm>
              <a:off x="2930871" y="330002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  <p:sp>
          <p:nvSpPr>
            <p:cNvPr id="17" name="TextBox 34"/>
            <p:cNvSpPr txBox="1"/>
            <p:nvPr/>
          </p:nvSpPr>
          <p:spPr>
            <a:xfrm>
              <a:off x="2814499" y="410140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0.3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TextBox 35"/>
            <p:cNvSpPr txBox="1"/>
            <p:nvPr/>
          </p:nvSpPr>
          <p:spPr>
            <a:xfrm>
              <a:off x="3966627" y="366935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0.7</a:t>
              </a:r>
            </a:p>
          </p:txBody>
        </p:sp>
        <p:sp>
          <p:nvSpPr>
            <p:cNvPr id="19" name="TextBox 36"/>
            <p:cNvSpPr txBox="1"/>
            <p:nvPr/>
          </p:nvSpPr>
          <p:spPr>
            <a:xfrm>
              <a:off x="3722959" y="395738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</p:grpSp>
      <p:sp>
        <p:nvSpPr>
          <p:cNvPr id="41" name="Rectangle 37"/>
          <p:cNvSpPr/>
          <p:nvPr/>
        </p:nvSpPr>
        <p:spPr>
          <a:xfrm>
            <a:off x="4520234" y="1700351"/>
            <a:ext cx="410369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mr-IN" sz="2000" dirty="0"/>
              <a:t>d1=1+2.9</a:t>
            </a:r>
            <a:endParaRPr lang="en-US" sz="2000" dirty="0"/>
          </a:p>
          <a:p>
            <a:pPr>
              <a:spcBef>
                <a:spcPts val="300"/>
              </a:spcBef>
            </a:pPr>
            <a:r>
              <a:rPr lang="mr-IN" altLang="zh-CN" sz="2000" dirty="0"/>
              <a:t>d2=1+2.0 </a:t>
            </a:r>
            <a:endParaRPr lang="en-US" altLang="zh-CN" sz="2000" dirty="0"/>
          </a:p>
          <a:p>
            <a:pPr>
              <a:spcBef>
                <a:spcPts val="300"/>
              </a:spcBef>
            </a:pPr>
            <a:r>
              <a:rPr lang="mr-IN" altLang="zh-CN" sz="2000" b="1" dirty="0">
                <a:solidFill>
                  <a:srgbClr val="C00000"/>
                </a:solidFill>
              </a:rPr>
              <a:t>d3=1+3.4 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>
              <a:spcBef>
                <a:spcPts val="300"/>
              </a:spcBef>
            </a:pPr>
            <a:r>
              <a:rPr lang="mr-IN" altLang="zh-CN" sz="2000" dirty="0"/>
              <a:t>d4=1+0.5 </a:t>
            </a:r>
            <a:endParaRPr lang="en-US" altLang="zh-CN" sz="2000" dirty="0"/>
          </a:p>
          <a:p>
            <a:pPr>
              <a:spcBef>
                <a:spcPts val="300"/>
              </a:spcBef>
            </a:pPr>
            <a:r>
              <a:rPr lang="mr-IN" altLang="zh-CN" sz="2000" dirty="0"/>
              <a:t>d5=1+1.2</a:t>
            </a:r>
            <a:endParaRPr lang="en-US" altLang="zh-CN" sz="2000" dirty="0"/>
          </a:p>
          <a:p>
            <a:pPr>
              <a:spcBef>
                <a:spcPts val="300"/>
              </a:spcBef>
            </a:pPr>
            <a:r>
              <a:rPr lang="mr-IN" altLang="zh-CN" sz="2000" dirty="0"/>
              <a:t>d6=1+1.1</a:t>
            </a:r>
            <a:endParaRPr lang="en-US" sz="2000" dirty="0"/>
          </a:p>
          <a:p>
            <a:pPr>
              <a:spcBef>
                <a:spcPts val="300"/>
              </a:spcBef>
            </a:pPr>
            <a:r>
              <a:rPr lang="mr-IN" altLang="zh-CN" sz="2000" dirty="0"/>
              <a:t>d7=1+2.3</a:t>
            </a:r>
            <a:endParaRPr lang="en-US" sz="2000" dirty="0"/>
          </a:p>
          <a:p>
            <a:pPr>
              <a:spcBef>
                <a:spcPts val="300"/>
              </a:spcBef>
            </a:pPr>
            <a:r>
              <a:rPr lang="mr-IN" altLang="zh-CN" sz="2000" dirty="0"/>
              <a:t>d8=1+0.7</a:t>
            </a:r>
            <a:endParaRPr lang="en-US" altLang="zh-CN" sz="2000" dirty="0"/>
          </a:p>
          <a:p>
            <a:pPr>
              <a:spcBef>
                <a:spcPts val="300"/>
              </a:spcBef>
            </a:pPr>
            <a:r>
              <a:rPr lang="mr-IN" altLang="zh-CN" sz="2000" dirty="0"/>
              <a:t>d9=1+0.8</a:t>
            </a:r>
            <a:endParaRPr lang="en-US" sz="2000" dirty="0"/>
          </a:p>
        </p:txBody>
      </p:sp>
      <p:sp>
        <p:nvSpPr>
          <p:cNvPr id="4" name="椭圆 3"/>
          <p:cNvSpPr/>
          <p:nvPr/>
        </p:nvSpPr>
        <p:spPr>
          <a:xfrm>
            <a:off x="3534294" y="1451264"/>
            <a:ext cx="1061951" cy="6769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test1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887748" y="2439760"/>
            <a:ext cx="57688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max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170218" y="669120"/>
            <a:ext cx="359882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运用公式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−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2t</a:t>
            </a:r>
            <a:r>
              <a:rPr lang="en-US" altLang="zh-CN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 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−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(d</a:t>
            </a:r>
            <a:r>
              <a:rPr lang="en-US" altLang="zh-CN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−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kern="1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kern="1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035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09336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600" dirty="0">
                    <a:latin typeface="Calibri" charset="0"/>
                    <a:ea typeface="Calibri" charset="0"/>
                    <a:cs typeface="Calibri" charset="0"/>
                  </a:rPr>
                  <a:t>Degree Discount</a:t>
                </a:r>
                <a:r>
                  <a:rPr lang="zh-CN" altLang="en-US" sz="1600" dirty="0"/>
                  <a:t>算法</a:t>
                </a:r>
                <a:endParaRPr lang="en-US" altLang="zh-CN" sz="1600" dirty="0"/>
              </a:p>
              <a:p>
                <a:pPr lvl="1"/>
                <a:r>
                  <a:rPr lang="zh-CN" altLang="en-US" sz="1400" dirty="0"/>
                  <a:t>基于</a:t>
                </a:r>
                <a:r>
                  <a:rPr lang="en-US" altLang="zh-CN" sz="1400" dirty="0"/>
                  <a:t>Degree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Discount</a:t>
                </a:r>
                <a:r>
                  <a:rPr lang="zh-CN" altLang="en-US" sz="1400" dirty="0"/>
                  <a:t>算法思想，在下图中找出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charset="0"/>
                      </a:rPr>
                      <m:t>𝑘</m:t>
                    </m:r>
                    <m:r>
                      <a:rPr lang="en-US" altLang="zh-CN" sz="1400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zh-CN" altLang="en-US" sz="1400" dirty="0"/>
                  <a:t>时，使影响范围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charset="0"/>
                      </a:rPr>
                      <m:t>𝜎</m:t>
                    </m:r>
                    <m:r>
                      <a:rPr lang="en-US" altLang="zh-CN" sz="1400" i="1">
                        <a:latin typeface="Cambria Math" charset="0"/>
                      </a:rPr>
                      <m:t>(</m:t>
                    </m:r>
                    <m:r>
                      <a:rPr lang="en-US" altLang="zh-CN" sz="1400" i="1">
                        <a:latin typeface="Cambria Math" charset="0"/>
                      </a:rPr>
                      <m:t>𝑆</m:t>
                    </m:r>
                    <m:r>
                      <a:rPr lang="en-US" altLang="zh-CN" sz="1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1400" dirty="0"/>
                  <a:t>最大的种子集合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charset="0"/>
                      </a:rPr>
                      <m:t>𝑆</m:t>
                    </m:r>
                  </m:oMath>
                </a14:m>
                <a:endParaRPr lang="en-US" altLang="zh-CN" sz="1400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09336"/>
                <a:ext cx="8229600" cy="3937000"/>
              </a:xfrm>
              <a:blipFill>
                <a:blip r:embed="rId2"/>
                <a:stretch>
                  <a:fillRect l="-296" t="-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37"/>
          <p:cNvSpPr/>
          <p:nvPr/>
        </p:nvSpPr>
        <p:spPr>
          <a:xfrm>
            <a:off x="4410857" y="1730515"/>
            <a:ext cx="4103692" cy="26161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mr-IN" sz="1600" dirty="0">
                <a:solidFill>
                  <a:srgbClr val="C00000"/>
                </a:solidFill>
              </a:rPr>
              <a:t>d1=1+2.9</a:t>
            </a:r>
            <a:r>
              <a:rPr lang="en-US" sz="1600" dirty="0">
                <a:solidFill>
                  <a:srgbClr val="C00000"/>
                </a:solidFill>
              </a:rPr>
              <a:t>     </a:t>
            </a:r>
            <a:r>
              <a:rPr lang="en-US" altLang="zh-CN" sz="1600" dirty="0">
                <a:solidFill>
                  <a:srgbClr val="C00000"/>
                </a:solidFill>
              </a:rPr>
              <a:t>3.9 – 2*1 – (3.9-1)*1*0.9=-0.71</a:t>
            </a:r>
            <a:r>
              <a:rPr lang="en-US" altLang="zh-CN" sz="1600" dirty="0">
                <a:solidFill>
                  <a:srgbClr val="C00000"/>
                </a:solidFill>
                <a:sym typeface="Wingdings" panose="05000000000000000000" pitchFamily="2" charset="2"/>
              </a:rPr>
              <a:t>0</a:t>
            </a:r>
            <a:endParaRPr lang="en-US" sz="1600" dirty="0">
              <a:solidFill>
                <a:srgbClr val="C00000"/>
              </a:solidFill>
            </a:endParaRPr>
          </a:p>
          <a:p>
            <a:pPr>
              <a:spcBef>
                <a:spcPts val="300"/>
              </a:spcBef>
            </a:pPr>
            <a:r>
              <a:rPr lang="mr-IN" altLang="zh-CN" sz="1600" dirty="0">
                <a:solidFill>
                  <a:srgbClr val="C00000"/>
                </a:solidFill>
              </a:rPr>
              <a:t>d2=1+2.0 </a:t>
            </a:r>
            <a:r>
              <a:rPr lang="en-US" altLang="zh-CN" sz="1600" dirty="0">
                <a:solidFill>
                  <a:srgbClr val="C00000"/>
                </a:solidFill>
              </a:rPr>
              <a:t>    3.0 – 2*1 – (3.0-1)*1*0.9=-0.8</a:t>
            </a:r>
            <a:r>
              <a:rPr lang="en-US" altLang="zh-CN" sz="1600" dirty="0">
                <a:solidFill>
                  <a:srgbClr val="C00000"/>
                </a:solidFill>
                <a:sym typeface="Wingdings" panose="05000000000000000000" pitchFamily="2" charset="2"/>
              </a:rPr>
              <a:t> 0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>
              <a:spcBef>
                <a:spcPts val="300"/>
              </a:spcBef>
            </a:pPr>
            <a:r>
              <a:rPr lang="mr-IN" altLang="zh-CN" sz="1600" b="1" dirty="0">
                <a:solidFill>
                  <a:schemeClr val="bg1">
                    <a:lumMod val="65000"/>
                  </a:schemeClr>
                </a:solidFill>
              </a:rPr>
              <a:t>d3=1+3.4 </a:t>
            </a:r>
            <a:endParaRPr lang="en-US" altLang="zh-CN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300"/>
              </a:spcBef>
            </a:pPr>
            <a:r>
              <a:rPr lang="mr-IN" altLang="zh-CN" sz="1600" dirty="0"/>
              <a:t>d4=1+0.5 </a:t>
            </a:r>
            <a:endParaRPr lang="en-US" altLang="zh-CN" sz="1600" dirty="0"/>
          </a:p>
          <a:p>
            <a:pPr>
              <a:spcBef>
                <a:spcPts val="300"/>
              </a:spcBef>
            </a:pPr>
            <a:r>
              <a:rPr lang="mr-IN" altLang="zh-CN" sz="1600" dirty="0">
                <a:solidFill>
                  <a:srgbClr val="C00000"/>
                </a:solidFill>
              </a:rPr>
              <a:t>d5=1+1.2</a:t>
            </a:r>
            <a:r>
              <a:rPr lang="en-US" altLang="zh-CN" sz="1600" dirty="0">
                <a:solidFill>
                  <a:srgbClr val="C00000"/>
                </a:solidFill>
              </a:rPr>
              <a:t>    2.2 – 2*1 – (2.2-1)*1*0.5=-0.4</a:t>
            </a:r>
            <a:r>
              <a:rPr lang="en-US" altLang="zh-CN" sz="1600" dirty="0">
                <a:solidFill>
                  <a:srgbClr val="C00000"/>
                </a:solidFill>
                <a:sym typeface="Wingdings" panose="05000000000000000000" pitchFamily="2" charset="2"/>
              </a:rPr>
              <a:t> 0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>
              <a:spcBef>
                <a:spcPts val="300"/>
              </a:spcBef>
            </a:pPr>
            <a:r>
              <a:rPr lang="mr-IN" altLang="zh-CN" sz="1600" dirty="0">
                <a:solidFill>
                  <a:srgbClr val="C00000"/>
                </a:solidFill>
              </a:rPr>
              <a:t>d6=1+1.1</a:t>
            </a:r>
            <a:r>
              <a:rPr lang="en-US" altLang="zh-CN" sz="1600" dirty="0">
                <a:solidFill>
                  <a:srgbClr val="C00000"/>
                </a:solidFill>
              </a:rPr>
              <a:t>    2.1 – 2*1 – (2.1-1)*1*0.3=-0.23</a:t>
            </a:r>
            <a:r>
              <a:rPr lang="en-US" altLang="zh-CN" sz="1600" dirty="0">
                <a:solidFill>
                  <a:srgbClr val="C00000"/>
                </a:solidFill>
                <a:sym typeface="Wingdings" panose="05000000000000000000" pitchFamily="2" charset="2"/>
              </a:rPr>
              <a:t> 0</a:t>
            </a:r>
            <a:endParaRPr lang="en-US" sz="1600" dirty="0">
              <a:solidFill>
                <a:srgbClr val="C00000"/>
              </a:solidFill>
            </a:endParaRPr>
          </a:p>
          <a:p>
            <a:pPr>
              <a:spcBef>
                <a:spcPts val="300"/>
              </a:spcBef>
            </a:pPr>
            <a:r>
              <a:rPr lang="mr-IN" altLang="zh-CN" sz="1600" dirty="0">
                <a:solidFill>
                  <a:srgbClr val="C00000"/>
                </a:solidFill>
              </a:rPr>
              <a:t>d7=1+2.3</a:t>
            </a:r>
            <a:r>
              <a:rPr lang="en-US" altLang="zh-CN" sz="1600" dirty="0">
                <a:solidFill>
                  <a:srgbClr val="C00000"/>
                </a:solidFill>
              </a:rPr>
              <a:t>    3.3 – 2*1 – (3.3-1)*1*0.8=-0.54</a:t>
            </a:r>
            <a:r>
              <a:rPr lang="en-US" altLang="zh-CN" sz="1600" dirty="0">
                <a:solidFill>
                  <a:srgbClr val="C00000"/>
                </a:solidFill>
                <a:sym typeface="Wingdings" panose="05000000000000000000" pitchFamily="2" charset="2"/>
              </a:rPr>
              <a:t> 0</a:t>
            </a:r>
            <a:endParaRPr lang="en-US" sz="1600" dirty="0">
              <a:solidFill>
                <a:srgbClr val="C00000"/>
              </a:solidFill>
            </a:endParaRPr>
          </a:p>
          <a:p>
            <a:pPr>
              <a:spcBef>
                <a:spcPts val="300"/>
              </a:spcBef>
            </a:pPr>
            <a:r>
              <a:rPr lang="mr-IN" altLang="zh-CN" sz="1600" dirty="0"/>
              <a:t>d8=1+0.7</a:t>
            </a:r>
            <a:endParaRPr lang="en-US" altLang="zh-CN" sz="1600" dirty="0"/>
          </a:p>
          <a:p>
            <a:pPr>
              <a:spcBef>
                <a:spcPts val="300"/>
              </a:spcBef>
            </a:pPr>
            <a:r>
              <a:rPr lang="mr-IN" altLang="zh-CN" sz="1600" b="1" dirty="0"/>
              <a:t>d9=1+0.8</a:t>
            </a:r>
            <a:endParaRPr lang="en-US" sz="1600" b="1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p:grpSp>
        <p:nvGrpSpPr>
          <p:cNvPr id="4" name="Group 39"/>
          <p:cNvGrpSpPr/>
          <p:nvPr/>
        </p:nvGrpSpPr>
        <p:grpSpPr>
          <a:xfrm>
            <a:off x="663938" y="1718500"/>
            <a:ext cx="3567057" cy="2876576"/>
            <a:chOff x="961274" y="1581124"/>
            <a:chExt cx="3994183" cy="3221023"/>
          </a:xfrm>
        </p:grpSpPr>
        <p:grpSp>
          <p:nvGrpSpPr>
            <p:cNvPr id="5" name="Group 3"/>
            <p:cNvGrpSpPr/>
            <p:nvPr/>
          </p:nvGrpSpPr>
          <p:grpSpPr>
            <a:xfrm>
              <a:off x="1346695" y="1581124"/>
              <a:ext cx="3608762" cy="3221023"/>
              <a:chOff x="3405180" y="3720708"/>
              <a:chExt cx="3608762" cy="3221023"/>
            </a:xfrm>
          </p:grpSpPr>
          <p:sp>
            <p:nvSpPr>
              <p:cNvPr id="18" name="Oval 4"/>
              <p:cNvSpPr/>
              <p:nvPr/>
            </p:nvSpPr>
            <p:spPr>
              <a:xfrm>
                <a:off x="3405181" y="467696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</a:t>
                </a:r>
              </a:p>
            </p:txBody>
          </p:sp>
          <p:sp>
            <p:nvSpPr>
              <p:cNvPr id="19" name="Oval 5"/>
              <p:cNvSpPr/>
              <p:nvPr/>
            </p:nvSpPr>
            <p:spPr>
              <a:xfrm>
                <a:off x="4490400" y="4673057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</a:t>
                </a:r>
              </a:p>
            </p:txBody>
          </p:sp>
          <p:sp>
            <p:nvSpPr>
              <p:cNvPr id="20" name="Oval 6"/>
              <p:cNvSpPr/>
              <p:nvPr/>
            </p:nvSpPr>
            <p:spPr>
              <a:xfrm>
                <a:off x="4492075" y="5625405"/>
                <a:ext cx="381837" cy="38183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</a:t>
                </a:r>
              </a:p>
            </p:txBody>
          </p:sp>
          <p:sp>
            <p:nvSpPr>
              <p:cNvPr id="21" name="Oval 7"/>
              <p:cNvSpPr/>
              <p:nvPr/>
            </p:nvSpPr>
            <p:spPr>
              <a:xfrm>
                <a:off x="5562091" y="655989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6</a:t>
                </a:r>
              </a:p>
            </p:txBody>
          </p:sp>
          <p:sp>
            <p:nvSpPr>
              <p:cNvPr id="22" name="Oval 8"/>
              <p:cNvSpPr/>
              <p:nvPr/>
            </p:nvSpPr>
            <p:spPr>
              <a:xfrm>
                <a:off x="3405180" y="5625401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5</a:t>
                </a:r>
              </a:p>
            </p:txBody>
          </p:sp>
          <p:sp>
            <p:nvSpPr>
              <p:cNvPr id="23" name="Oval 9"/>
              <p:cNvSpPr/>
              <p:nvPr/>
            </p:nvSpPr>
            <p:spPr>
              <a:xfrm>
                <a:off x="5562090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7</a:t>
                </a:r>
              </a:p>
            </p:txBody>
          </p:sp>
          <p:sp>
            <p:nvSpPr>
              <p:cNvPr id="24" name="Oval 10"/>
              <p:cNvSpPr/>
              <p:nvPr/>
            </p:nvSpPr>
            <p:spPr>
              <a:xfrm>
                <a:off x="6632105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8</a:t>
                </a:r>
              </a:p>
            </p:txBody>
          </p:sp>
          <p:sp>
            <p:nvSpPr>
              <p:cNvPr id="25" name="Oval 11"/>
              <p:cNvSpPr/>
              <p:nvPr/>
            </p:nvSpPr>
            <p:spPr>
              <a:xfrm>
                <a:off x="4490401" y="372070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9</a:t>
                </a:r>
              </a:p>
            </p:txBody>
          </p:sp>
          <p:sp>
            <p:nvSpPr>
              <p:cNvPr id="26" name="Oval 12"/>
              <p:cNvSpPr/>
              <p:nvPr/>
            </p:nvSpPr>
            <p:spPr>
              <a:xfrm>
                <a:off x="3405180" y="3720708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4</a:t>
                </a:r>
              </a:p>
            </p:txBody>
          </p:sp>
          <p:cxnSp>
            <p:nvCxnSpPr>
              <p:cNvPr id="27" name="Straight Arrow Connector 13"/>
              <p:cNvCxnSpPr>
                <a:stCxn id="30" idx="2"/>
                <a:endCxn id="29" idx="6"/>
              </p:cNvCxnSpPr>
              <p:nvPr/>
            </p:nvCxnSpPr>
            <p:spPr>
              <a:xfrm flipH="1">
                <a:off x="3787018" y="4863976"/>
                <a:ext cx="703382" cy="3907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14"/>
              <p:cNvCxnSpPr>
                <a:stCxn id="30" idx="1"/>
                <a:endCxn id="38" idx="5"/>
              </p:cNvCxnSpPr>
              <p:nvPr/>
            </p:nvCxnSpPr>
            <p:spPr>
              <a:xfrm flipH="1" flipV="1">
                <a:off x="3731098" y="4046626"/>
                <a:ext cx="815221" cy="68235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15"/>
              <p:cNvCxnSpPr>
                <a:stCxn id="37" idx="4"/>
                <a:endCxn id="30" idx="0"/>
              </p:cNvCxnSpPr>
              <p:nvPr/>
            </p:nvCxnSpPr>
            <p:spPr>
              <a:xfrm flipH="1">
                <a:off x="4681319" y="4102546"/>
                <a:ext cx="1" cy="570511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16"/>
              <p:cNvCxnSpPr>
                <a:stCxn id="29" idx="0"/>
                <a:endCxn id="38" idx="4"/>
              </p:cNvCxnSpPr>
              <p:nvPr/>
            </p:nvCxnSpPr>
            <p:spPr>
              <a:xfrm flipH="1" flipV="1">
                <a:off x="3596099" y="4102545"/>
                <a:ext cx="1" cy="574419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17"/>
              <p:cNvCxnSpPr>
                <a:stCxn id="29" idx="4"/>
                <a:endCxn id="33" idx="0"/>
              </p:cNvCxnSpPr>
              <p:nvPr/>
            </p:nvCxnSpPr>
            <p:spPr>
              <a:xfrm flipH="1">
                <a:off x="3596099" y="5058801"/>
                <a:ext cx="1" cy="56660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8"/>
              <p:cNvCxnSpPr>
                <a:stCxn id="31" idx="0"/>
                <a:endCxn id="30" idx="4"/>
              </p:cNvCxnSpPr>
              <p:nvPr/>
            </p:nvCxnSpPr>
            <p:spPr>
              <a:xfrm flipH="1" flipV="1">
                <a:off x="4681319" y="5054894"/>
                <a:ext cx="1675" cy="570511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19"/>
              <p:cNvCxnSpPr>
                <a:stCxn id="32" idx="1"/>
                <a:endCxn id="31" idx="5"/>
              </p:cNvCxnSpPr>
              <p:nvPr/>
            </p:nvCxnSpPr>
            <p:spPr>
              <a:xfrm flipH="1" flipV="1">
                <a:off x="4817993" y="5951323"/>
                <a:ext cx="800017" cy="66449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20"/>
              <p:cNvCxnSpPr>
                <a:stCxn id="34" idx="4"/>
                <a:endCxn id="32" idx="0"/>
              </p:cNvCxnSpPr>
              <p:nvPr/>
            </p:nvCxnSpPr>
            <p:spPr>
              <a:xfrm>
                <a:off x="5753009" y="6007236"/>
                <a:ext cx="1" cy="552658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21"/>
              <p:cNvCxnSpPr>
                <a:stCxn id="31" idx="6"/>
                <a:endCxn id="34" idx="2"/>
              </p:cNvCxnSpPr>
              <p:nvPr/>
            </p:nvCxnSpPr>
            <p:spPr>
              <a:xfrm flipV="1">
                <a:off x="4873912" y="5816318"/>
                <a:ext cx="688178" cy="6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22"/>
              <p:cNvCxnSpPr>
                <a:stCxn id="34" idx="6"/>
                <a:endCxn id="35" idx="2"/>
              </p:cNvCxnSpPr>
              <p:nvPr/>
            </p:nvCxnSpPr>
            <p:spPr>
              <a:xfrm>
                <a:off x="5943927" y="5816318"/>
                <a:ext cx="688178" cy="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23"/>
              <p:cNvCxnSpPr>
                <a:stCxn id="29" idx="5"/>
                <a:endCxn id="31" idx="1"/>
              </p:cNvCxnSpPr>
              <p:nvPr/>
            </p:nvCxnSpPr>
            <p:spPr>
              <a:xfrm>
                <a:off x="3731099" y="5002882"/>
                <a:ext cx="816895" cy="678442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24"/>
              <p:cNvCxnSpPr>
                <a:stCxn id="33" idx="6"/>
                <a:endCxn id="31" idx="2"/>
              </p:cNvCxnSpPr>
              <p:nvPr/>
            </p:nvCxnSpPr>
            <p:spPr>
              <a:xfrm>
                <a:off x="3787017" y="5816320"/>
                <a:ext cx="705058" cy="4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25"/>
            <p:cNvSpPr txBox="1"/>
            <p:nvPr/>
          </p:nvSpPr>
          <p:spPr>
            <a:xfrm>
              <a:off x="1980084" y="283183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0.9</a:t>
              </a:r>
            </a:p>
          </p:txBody>
        </p:sp>
        <p:sp>
          <p:nvSpPr>
            <p:cNvPr id="7" name="TextBox 26"/>
            <p:cNvSpPr txBox="1"/>
            <p:nvPr/>
          </p:nvSpPr>
          <p:spPr>
            <a:xfrm>
              <a:off x="965743" y="20694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0.3</a:t>
              </a:r>
            </a:p>
          </p:txBody>
        </p:sp>
        <p:sp>
          <p:nvSpPr>
            <p:cNvPr id="8" name="TextBox 27"/>
            <p:cNvSpPr txBox="1"/>
            <p:nvPr/>
          </p:nvSpPr>
          <p:spPr>
            <a:xfrm>
              <a:off x="961274" y="294927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0.7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" name="TextBox 28"/>
            <p:cNvSpPr txBox="1"/>
            <p:nvPr/>
          </p:nvSpPr>
          <p:spPr>
            <a:xfrm>
              <a:off x="1842017" y="377464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0.5</a:t>
              </a:r>
            </a:p>
          </p:txBody>
        </p:sp>
        <p:sp>
          <p:nvSpPr>
            <p:cNvPr id="10" name="TextBox 29"/>
            <p:cNvSpPr txBox="1"/>
            <p:nvPr/>
          </p:nvSpPr>
          <p:spPr>
            <a:xfrm>
              <a:off x="1878395" y="236392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0.1</a:t>
              </a: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2642839" y="200388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  <p:sp>
          <p:nvSpPr>
            <p:cNvPr id="12" name="TextBox 31"/>
            <p:cNvSpPr txBox="1"/>
            <p:nvPr/>
          </p:nvSpPr>
          <p:spPr>
            <a:xfrm>
              <a:off x="2066775" y="194116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0.2</a:t>
              </a:r>
            </a:p>
          </p:txBody>
        </p:sp>
        <p:sp>
          <p:nvSpPr>
            <p:cNvPr id="13" name="TextBox 32"/>
            <p:cNvSpPr txBox="1"/>
            <p:nvPr/>
          </p:nvSpPr>
          <p:spPr>
            <a:xfrm>
              <a:off x="2642839" y="294927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0.9</a:t>
              </a:r>
            </a:p>
          </p:txBody>
        </p:sp>
        <p:sp>
          <p:nvSpPr>
            <p:cNvPr id="14" name="TextBox 33"/>
            <p:cNvSpPr txBox="1"/>
            <p:nvPr/>
          </p:nvSpPr>
          <p:spPr>
            <a:xfrm>
              <a:off x="2930871" y="330002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  <p:sp>
          <p:nvSpPr>
            <p:cNvPr id="15" name="TextBox 34"/>
            <p:cNvSpPr txBox="1"/>
            <p:nvPr/>
          </p:nvSpPr>
          <p:spPr>
            <a:xfrm>
              <a:off x="2814499" y="410140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0.3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" name="TextBox 35"/>
            <p:cNvSpPr txBox="1"/>
            <p:nvPr/>
          </p:nvSpPr>
          <p:spPr>
            <a:xfrm>
              <a:off x="3966627" y="366935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0.7</a:t>
              </a:r>
            </a:p>
          </p:txBody>
        </p:sp>
        <p:sp>
          <p:nvSpPr>
            <p:cNvPr id="17" name="TextBox 36"/>
            <p:cNvSpPr txBox="1"/>
            <p:nvPr/>
          </p:nvSpPr>
          <p:spPr>
            <a:xfrm>
              <a:off x="3722959" y="395738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</p:grpSp>
      <p:sp>
        <p:nvSpPr>
          <p:cNvPr id="40" name="Rectangle 42"/>
          <p:cNvSpPr/>
          <p:nvPr/>
        </p:nvSpPr>
        <p:spPr>
          <a:xfrm>
            <a:off x="4516618" y="1367313"/>
            <a:ext cx="3937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S={3}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,3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的邻居有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7</a:t>
            </a:r>
            <a:endParaRPr 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3220022" y="1434677"/>
            <a:ext cx="1061951" cy="6769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step2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488508" y="4055242"/>
            <a:ext cx="57688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max</a:t>
            </a:r>
            <a:endParaRPr lang="zh-CN" altLang="en-US" dirty="0"/>
          </a:p>
        </p:txBody>
      </p:sp>
      <p:sp>
        <p:nvSpPr>
          <p:cNvPr id="39" name="右大括号 38"/>
          <p:cNvSpPr/>
          <p:nvPr/>
        </p:nvSpPr>
        <p:spPr>
          <a:xfrm>
            <a:off x="8453914" y="1905000"/>
            <a:ext cx="357577" cy="1745673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686800" y="1821873"/>
            <a:ext cx="394855" cy="1761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出现负值可以归零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638AD2A-D9EC-406F-8EAE-5C99576F914A}"/>
              </a:ext>
            </a:extLst>
          </p:cNvPr>
          <p:cNvSpPr/>
          <p:nvPr/>
        </p:nvSpPr>
        <p:spPr>
          <a:xfrm>
            <a:off x="4170218" y="669120"/>
            <a:ext cx="359882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运用公式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−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2t</a:t>
            </a:r>
            <a:r>
              <a:rPr lang="en-US" altLang="zh-CN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 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−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(d</a:t>
            </a:r>
            <a:r>
              <a:rPr lang="en-US" altLang="zh-CN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−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kern="1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kern="1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08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7"/>
          <p:cNvSpPr/>
          <p:nvPr/>
        </p:nvSpPr>
        <p:spPr>
          <a:xfrm>
            <a:off x="4410857" y="1730515"/>
            <a:ext cx="4103692" cy="26161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mr-IN" sz="1600" dirty="0">
                <a:solidFill>
                  <a:srgbClr val="C00000"/>
                </a:solidFill>
              </a:rPr>
              <a:t>d1=</a:t>
            </a:r>
            <a:r>
              <a:rPr lang="en-US" altLang="zh-CN" sz="1600" dirty="0">
                <a:solidFill>
                  <a:srgbClr val="C00000"/>
                </a:solidFill>
              </a:rPr>
              <a:t>0    0-2*2 – (0-2)*2*0.8 = -0.8   </a:t>
            </a:r>
            <a:r>
              <a:rPr lang="en-US" altLang="zh-CN" sz="1600" dirty="0">
                <a:solidFill>
                  <a:srgbClr val="C00000"/>
                </a:solidFill>
                <a:sym typeface="Wingdings" panose="05000000000000000000" pitchFamily="2" charset="2"/>
              </a:rPr>
              <a:t>0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>
              <a:spcBef>
                <a:spcPts val="300"/>
              </a:spcBef>
            </a:pPr>
            <a:r>
              <a:rPr lang="mr-IN" altLang="zh-CN" sz="1600" dirty="0"/>
              <a:t>d2=</a:t>
            </a:r>
            <a:r>
              <a:rPr lang="en-US" altLang="zh-CN" sz="1600" dirty="0"/>
              <a:t>0</a:t>
            </a:r>
          </a:p>
          <a:p>
            <a:pPr>
              <a:spcBef>
                <a:spcPts val="300"/>
              </a:spcBef>
            </a:pPr>
            <a:r>
              <a:rPr lang="mr-IN" altLang="zh-CN" sz="1600" b="1" dirty="0">
                <a:solidFill>
                  <a:schemeClr val="bg1">
                    <a:lumMod val="65000"/>
                  </a:schemeClr>
                </a:solidFill>
              </a:rPr>
              <a:t>d3=1+3.4 </a:t>
            </a:r>
            <a:endParaRPr lang="en-US" altLang="zh-CN" sz="16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300"/>
              </a:spcBef>
            </a:pPr>
            <a:r>
              <a:rPr lang="mr-IN" altLang="zh-CN" sz="1600" dirty="0"/>
              <a:t>d4=1+0.5 </a:t>
            </a:r>
            <a:endParaRPr lang="en-US" altLang="zh-CN" sz="1600" dirty="0"/>
          </a:p>
          <a:p>
            <a:pPr>
              <a:spcBef>
                <a:spcPts val="300"/>
              </a:spcBef>
            </a:pPr>
            <a:r>
              <a:rPr lang="mr-IN" altLang="zh-CN" sz="1600" dirty="0"/>
              <a:t>d5=</a:t>
            </a:r>
            <a:r>
              <a:rPr lang="en-US" altLang="zh-CN" sz="1600" dirty="0"/>
              <a:t>0</a:t>
            </a:r>
          </a:p>
          <a:p>
            <a:pPr>
              <a:spcBef>
                <a:spcPts val="300"/>
              </a:spcBef>
            </a:pPr>
            <a:r>
              <a:rPr lang="mr-IN" altLang="zh-CN" sz="1600" dirty="0"/>
              <a:t>d6=</a:t>
            </a:r>
            <a:r>
              <a:rPr lang="en-US" altLang="zh-CN" sz="1600" dirty="0"/>
              <a:t>0</a:t>
            </a:r>
            <a:endParaRPr lang="en-US" sz="1600" dirty="0"/>
          </a:p>
          <a:p>
            <a:pPr>
              <a:spcBef>
                <a:spcPts val="300"/>
              </a:spcBef>
            </a:pPr>
            <a:r>
              <a:rPr lang="mr-IN" altLang="zh-CN" sz="1600" dirty="0"/>
              <a:t>d7=</a:t>
            </a:r>
            <a:r>
              <a:rPr lang="en-US" altLang="zh-CN" sz="1600" dirty="0"/>
              <a:t>0</a:t>
            </a:r>
            <a:endParaRPr lang="en-US" sz="1600" dirty="0"/>
          </a:p>
          <a:p>
            <a:pPr>
              <a:spcBef>
                <a:spcPts val="300"/>
              </a:spcBef>
            </a:pPr>
            <a:r>
              <a:rPr lang="mr-IN" altLang="zh-CN" sz="1600" b="1" dirty="0"/>
              <a:t>d8=1+0.7</a:t>
            </a:r>
            <a:endParaRPr lang="en-US" altLang="zh-CN" sz="1600" b="1" dirty="0"/>
          </a:p>
          <a:p>
            <a:pPr>
              <a:spcBef>
                <a:spcPts val="300"/>
              </a:spcBef>
            </a:pPr>
            <a:r>
              <a:rPr lang="mr-IN" altLang="zh-CN" sz="1600" b="1" dirty="0">
                <a:solidFill>
                  <a:schemeClr val="bg1">
                    <a:lumMod val="65000"/>
                  </a:schemeClr>
                </a:solidFill>
              </a:rPr>
              <a:t>d9=1+0.8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1800" dirty="0">
                    <a:latin typeface="Calibri" charset="0"/>
                    <a:ea typeface="Calibri" charset="0"/>
                    <a:cs typeface="Calibri" charset="0"/>
                  </a:rPr>
                  <a:t>Degree Discount</a:t>
                </a:r>
                <a:r>
                  <a:rPr lang="zh-CN" altLang="en-US" sz="1800" dirty="0"/>
                  <a:t>算法</a:t>
                </a:r>
                <a:endParaRPr lang="en-US" altLang="zh-CN" sz="1800" dirty="0"/>
              </a:p>
              <a:p>
                <a:pPr lvl="1"/>
                <a:r>
                  <a:rPr lang="zh-CN" altLang="en-US" sz="1400" dirty="0"/>
                  <a:t>基于</a:t>
                </a:r>
                <a:r>
                  <a:rPr lang="en-US" altLang="zh-CN" sz="1400" dirty="0"/>
                  <a:t>Degree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Discount</a:t>
                </a:r>
                <a:r>
                  <a:rPr lang="zh-CN" altLang="en-US" sz="1400" dirty="0"/>
                  <a:t>算法思想，在下图中找出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charset="0"/>
                      </a:rPr>
                      <m:t>𝑘</m:t>
                    </m:r>
                    <m:r>
                      <a:rPr lang="en-US" altLang="zh-CN" sz="1400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zh-CN" altLang="en-US" sz="1400" dirty="0"/>
                  <a:t>时，使影响范围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charset="0"/>
                      </a:rPr>
                      <m:t>𝜎</m:t>
                    </m:r>
                    <m:r>
                      <a:rPr lang="en-US" altLang="zh-CN" sz="1400" i="1">
                        <a:latin typeface="Cambria Math" charset="0"/>
                      </a:rPr>
                      <m:t>(</m:t>
                    </m:r>
                    <m:r>
                      <a:rPr lang="en-US" altLang="zh-CN" sz="1400" i="1">
                        <a:latin typeface="Cambria Math" charset="0"/>
                      </a:rPr>
                      <m:t>𝑆</m:t>
                    </m:r>
                    <m:r>
                      <a:rPr lang="en-US" altLang="zh-CN" sz="1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1400" dirty="0"/>
                  <a:t>最大的种子集合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charset="0"/>
                      </a:rPr>
                      <m:t>𝑆</m:t>
                    </m:r>
                  </m:oMath>
                </a14:m>
                <a:endParaRPr lang="en-US" altLang="zh-CN" sz="1400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42"/>
          <p:cNvSpPr/>
          <p:nvPr/>
        </p:nvSpPr>
        <p:spPr>
          <a:xfrm>
            <a:off x="4516618" y="1367313"/>
            <a:ext cx="27158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S={3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9}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,9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的邻居有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3220022" y="1434677"/>
            <a:ext cx="1061951" cy="6769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step3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536949" y="3728593"/>
            <a:ext cx="57688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max</a:t>
            </a:r>
            <a:endParaRPr lang="zh-CN" altLang="en-US" dirty="0"/>
          </a:p>
        </p:txBody>
      </p:sp>
      <p:sp>
        <p:nvSpPr>
          <p:cNvPr id="46" name="右大括号 45"/>
          <p:cNvSpPr/>
          <p:nvPr/>
        </p:nvSpPr>
        <p:spPr>
          <a:xfrm>
            <a:off x="8015327" y="1577256"/>
            <a:ext cx="464127" cy="520885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659874" y="1508634"/>
            <a:ext cx="394855" cy="1761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出现负值可以归零</a:t>
            </a:r>
          </a:p>
        </p:txBody>
      </p:sp>
      <p:sp>
        <p:nvSpPr>
          <p:cNvPr id="39" name="椭圆形标注 38"/>
          <p:cNvSpPr/>
          <p:nvPr/>
        </p:nvSpPr>
        <p:spPr>
          <a:xfrm>
            <a:off x="5152571" y="4528457"/>
            <a:ext cx="2405248" cy="424623"/>
          </a:xfrm>
          <a:prstGeom prst="wedgeEllipseCallout">
            <a:avLst>
              <a:gd name="adj1" fmla="val -18940"/>
              <a:gd name="adj2" fmla="val -151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如果要继续选</a:t>
            </a:r>
            <a:endParaRPr lang="en-US" altLang="zh-CN" sz="1400" dirty="0"/>
          </a:p>
          <a:p>
            <a:pPr algn="ctr"/>
            <a:r>
              <a:rPr lang="zh-CN" altLang="en-US" sz="1400" dirty="0"/>
              <a:t>下一个就是</a:t>
            </a:r>
            <a:r>
              <a:rPr lang="en-US" altLang="zh-CN" sz="1400" dirty="0"/>
              <a:t>8</a:t>
            </a:r>
            <a:endParaRPr lang="zh-CN" altLang="en-US" sz="1400" dirty="0"/>
          </a:p>
        </p:txBody>
      </p:sp>
      <p:grpSp>
        <p:nvGrpSpPr>
          <p:cNvPr id="48" name="Group 39"/>
          <p:cNvGrpSpPr/>
          <p:nvPr/>
        </p:nvGrpSpPr>
        <p:grpSpPr>
          <a:xfrm>
            <a:off x="392883" y="1718500"/>
            <a:ext cx="3567057" cy="2876576"/>
            <a:chOff x="961274" y="1581124"/>
            <a:chExt cx="3994183" cy="3221023"/>
          </a:xfrm>
        </p:grpSpPr>
        <p:grpSp>
          <p:nvGrpSpPr>
            <p:cNvPr id="49" name="Group 3"/>
            <p:cNvGrpSpPr/>
            <p:nvPr/>
          </p:nvGrpSpPr>
          <p:grpSpPr>
            <a:xfrm>
              <a:off x="1346695" y="1581124"/>
              <a:ext cx="3608762" cy="3221023"/>
              <a:chOff x="3405180" y="3720708"/>
              <a:chExt cx="3608762" cy="3221023"/>
            </a:xfrm>
          </p:grpSpPr>
          <p:sp>
            <p:nvSpPr>
              <p:cNvPr id="62" name="Oval 4"/>
              <p:cNvSpPr/>
              <p:nvPr/>
            </p:nvSpPr>
            <p:spPr>
              <a:xfrm>
                <a:off x="3405181" y="467696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</a:t>
                </a:r>
              </a:p>
            </p:txBody>
          </p:sp>
          <p:sp>
            <p:nvSpPr>
              <p:cNvPr id="63" name="Oval 5"/>
              <p:cNvSpPr/>
              <p:nvPr/>
            </p:nvSpPr>
            <p:spPr>
              <a:xfrm>
                <a:off x="4490400" y="4673057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</a:t>
                </a:r>
              </a:p>
            </p:txBody>
          </p:sp>
          <p:sp>
            <p:nvSpPr>
              <p:cNvPr id="64" name="Oval 6"/>
              <p:cNvSpPr/>
              <p:nvPr/>
            </p:nvSpPr>
            <p:spPr>
              <a:xfrm>
                <a:off x="4492075" y="5625405"/>
                <a:ext cx="381837" cy="38183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</a:t>
                </a:r>
              </a:p>
            </p:txBody>
          </p:sp>
          <p:sp>
            <p:nvSpPr>
              <p:cNvPr id="65" name="Oval 7"/>
              <p:cNvSpPr/>
              <p:nvPr/>
            </p:nvSpPr>
            <p:spPr>
              <a:xfrm>
                <a:off x="5562091" y="655989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6</a:t>
                </a:r>
              </a:p>
            </p:txBody>
          </p:sp>
          <p:sp>
            <p:nvSpPr>
              <p:cNvPr id="66" name="Oval 8"/>
              <p:cNvSpPr/>
              <p:nvPr/>
            </p:nvSpPr>
            <p:spPr>
              <a:xfrm>
                <a:off x="3405180" y="5625401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5</a:t>
                </a:r>
              </a:p>
            </p:txBody>
          </p:sp>
          <p:sp>
            <p:nvSpPr>
              <p:cNvPr id="67" name="Oval 9"/>
              <p:cNvSpPr/>
              <p:nvPr/>
            </p:nvSpPr>
            <p:spPr>
              <a:xfrm>
                <a:off x="5562090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7</a:t>
                </a:r>
              </a:p>
            </p:txBody>
          </p:sp>
          <p:sp>
            <p:nvSpPr>
              <p:cNvPr id="68" name="Oval 10"/>
              <p:cNvSpPr/>
              <p:nvPr/>
            </p:nvSpPr>
            <p:spPr>
              <a:xfrm>
                <a:off x="6632105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8</a:t>
                </a:r>
              </a:p>
            </p:txBody>
          </p:sp>
          <p:sp>
            <p:nvSpPr>
              <p:cNvPr id="69" name="Oval 11"/>
              <p:cNvSpPr/>
              <p:nvPr/>
            </p:nvSpPr>
            <p:spPr>
              <a:xfrm>
                <a:off x="4490401" y="3720709"/>
                <a:ext cx="381837" cy="38183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9</a:t>
                </a:r>
              </a:p>
            </p:txBody>
          </p:sp>
          <p:sp>
            <p:nvSpPr>
              <p:cNvPr id="70" name="Oval 12"/>
              <p:cNvSpPr/>
              <p:nvPr/>
            </p:nvSpPr>
            <p:spPr>
              <a:xfrm>
                <a:off x="3405180" y="3720708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4</a:t>
                </a:r>
              </a:p>
            </p:txBody>
          </p:sp>
          <p:cxnSp>
            <p:nvCxnSpPr>
              <p:cNvPr id="71" name="Straight Arrow Connector 13"/>
              <p:cNvCxnSpPr>
                <a:stCxn id="74" idx="2"/>
                <a:endCxn id="73" idx="6"/>
              </p:cNvCxnSpPr>
              <p:nvPr/>
            </p:nvCxnSpPr>
            <p:spPr>
              <a:xfrm flipH="1">
                <a:off x="3787018" y="4863976"/>
                <a:ext cx="703382" cy="3907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14"/>
              <p:cNvCxnSpPr>
                <a:stCxn id="74" idx="1"/>
                <a:endCxn id="82" idx="5"/>
              </p:cNvCxnSpPr>
              <p:nvPr/>
            </p:nvCxnSpPr>
            <p:spPr>
              <a:xfrm flipH="1" flipV="1">
                <a:off x="3731098" y="4046626"/>
                <a:ext cx="815221" cy="68235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15"/>
              <p:cNvCxnSpPr>
                <a:stCxn id="81" idx="4"/>
                <a:endCxn id="74" idx="0"/>
              </p:cNvCxnSpPr>
              <p:nvPr/>
            </p:nvCxnSpPr>
            <p:spPr>
              <a:xfrm flipH="1">
                <a:off x="4681319" y="4102546"/>
                <a:ext cx="1" cy="570511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16"/>
              <p:cNvCxnSpPr>
                <a:stCxn id="73" idx="0"/>
                <a:endCxn id="82" idx="4"/>
              </p:cNvCxnSpPr>
              <p:nvPr/>
            </p:nvCxnSpPr>
            <p:spPr>
              <a:xfrm flipH="1" flipV="1">
                <a:off x="3596099" y="4102545"/>
                <a:ext cx="1" cy="574419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17"/>
              <p:cNvCxnSpPr>
                <a:stCxn id="73" idx="4"/>
                <a:endCxn id="77" idx="0"/>
              </p:cNvCxnSpPr>
              <p:nvPr/>
            </p:nvCxnSpPr>
            <p:spPr>
              <a:xfrm flipH="1">
                <a:off x="3596099" y="5058801"/>
                <a:ext cx="1" cy="56660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18"/>
              <p:cNvCxnSpPr>
                <a:stCxn id="75" idx="0"/>
                <a:endCxn id="74" idx="4"/>
              </p:cNvCxnSpPr>
              <p:nvPr/>
            </p:nvCxnSpPr>
            <p:spPr>
              <a:xfrm flipH="1" flipV="1">
                <a:off x="4681319" y="5054894"/>
                <a:ext cx="1675" cy="570511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19"/>
              <p:cNvCxnSpPr>
                <a:stCxn id="76" idx="1"/>
                <a:endCxn id="75" idx="5"/>
              </p:cNvCxnSpPr>
              <p:nvPr/>
            </p:nvCxnSpPr>
            <p:spPr>
              <a:xfrm flipH="1" flipV="1">
                <a:off x="4817993" y="5951323"/>
                <a:ext cx="800017" cy="66449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20"/>
              <p:cNvCxnSpPr>
                <a:stCxn id="78" idx="4"/>
                <a:endCxn id="76" idx="0"/>
              </p:cNvCxnSpPr>
              <p:nvPr/>
            </p:nvCxnSpPr>
            <p:spPr>
              <a:xfrm>
                <a:off x="5753009" y="6007236"/>
                <a:ext cx="1" cy="552658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21"/>
              <p:cNvCxnSpPr>
                <a:stCxn id="75" idx="6"/>
                <a:endCxn id="78" idx="2"/>
              </p:cNvCxnSpPr>
              <p:nvPr/>
            </p:nvCxnSpPr>
            <p:spPr>
              <a:xfrm flipV="1">
                <a:off x="4873912" y="5816318"/>
                <a:ext cx="688178" cy="6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22"/>
              <p:cNvCxnSpPr>
                <a:stCxn id="78" idx="6"/>
                <a:endCxn id="79" idx="2"/>
              </p:cNvCxnSpPr>
              <p:nvPr/>
            </p:nvCxnSpPr>
            <p:spPr>
              <a:xfrm>
                <a:off x="5943927" y="5816318"/>
                <a:ext cx="688178" cy="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23"/>
              <p:cNvCxnSpPr>
                <a:stCxn id="73" idx="5"/>
                <a:endCxn id="75" idx="1"/>
              </p:cNvCxnSpPr>
              <p:nvPr/>
            </p:nvCxnSpPr>
            <p:spPr>
              <a:xfrm>
                <a:off x="3731099" y="5002882"/>
                <a:ext cx="816895" cy="678442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24"/>
              <p:cNvCxnSpPr>
                <a:stCxn id="77" idx="6"/>
                <a:endCxn id="75" idx="2"/>
              </p:cNvCxnSpPr>
              <p:nvPr/>
            </p:nvCxnSpPr>
            <p:spPr>
              <a:xfrm>
                <a:off x="3787017" y="5816320"/>
                <a:ext cx="705058" cy="4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25"/>
            <p:cNvSpPr txBox="1"/>
            <p:nvPr/>
          </p:nvSpPr>
          <p:spPr>
            <a:xfrm>
              <a:off x="1980084" y="283183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0.9</a:t>
              </a:r>
            </a:p>
          </p:txBody>
        </p:sp>
        <p:sp>
          <p:nvSpPr>
            <p:cNvPr id="51" name="TextBox 26"/>
            <p:cNvSpPr txBox="1"/>
            <p:nvPr/>
          </p:nvSpPr>
          <p:spPr>
            <a:xfrm>
              <a:off x="965743" y="20694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0.3</a:t>
              </a:r>
            </a:p>
          </p:txBody>
        </p:sp>
        <p:sp>
          <p:nvSpPr>
            <p:cNvPr id="52" name="TextBox 27"/>
            <p:cNvSpPr txBox="1"/>
            <p:nvPr/>
          </p:nvSpPr>
          <p:spPr>
            <a:xfrm>
              <a:off x="961274" y="294927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0.7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3" name="TextBox 28"/>
            <p:cNvSpPr txBox="1"/>
            <p:nvPr/>
          </p:nvSpPr>
          <p:spPr>
            <a:xfrm>
              <a:off x="1842017" y="377464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0.5</a:t>
              </a:r>
            </a:p>
          </p:txBody>
        </p:sp>
        <p:sp>
          <p:nvSpPr>
            <p:cNvPr id="54" name="TextBox 29"/>
            <p:cNvSpPr txBox="1"/>
            <p:nvPr/>
          </p:nvSpPr>
          <p:spPr>
            <a:xfrm>
              <a:off x="1878395" y="236392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0.1</a:t>
              </a:r>
            </a:p>
          </p:txBody>
        </p:sp>
        <p:sp>
          <p:nvSpPr>
            <p:cNvPr id="55" name="TextBox 30"/>
            <p:cNvSpPr txBox="1"/>
            <p:nvPr/>
          </p:nvSpPr>
          <p:spPr>
            <a:xfrm>
              <a:off x="2642839" y="200388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  <p:sp>
          <p:nvSpPr>
            <p:cNvPr id="56" name="TextBox 31"/>
            <p:cNvSpPr txBox="1"/>
            <p:nvPr/>
          </p:nvSpPr>
          <p:spPr>
            <a:xfrm>
              <a:off x="2066775" y="194116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0.2</a:t>
              </a:r>
            </a:p>
          </p:txBody>
        </p:sp>
        <p:sp>
          <p:nvSpPr>
            <p:cNvPr id="57" name="TextBox 32"/>
            <p:cNvSpPr txBox="1"/>
            <p:nvPr/>
          </p:nvSpPr>
          <p:spPr>
            <a:xfrm>
              <a:off x="2642839" y="294927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0.9</a:t>
              </a:r>
            </a:p>
          </p:txBody>
        </p:sp>
        <p:sp>
          <p:nvSpPr>
            <p:cNvPr id="58" name="TextBox 33"/>
            <p:cNvSpPr txBox="1"/>
            <p:nvPr/>
          </p:nvSpPr>
          <p:spPr>
            <a:xfrm>
              <a:off x="2930871" y="330002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  <p:sp>
          <p:nvSpPr>
            <p:cNvPr id="59" name="TextBox 34"/>
            <p:cNvSpPr txBox="1"/>
            <p:nvPr/>
          </p:nvSpPr>
          <p:spPr>
            <a:xfrm>
              <a:off x="2814499" y="410140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0.3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0" name="TextBox 35"/>
            <p:cNvSpPr txBox="1"/>
            <p:nvPr/>
          </p:nvSpPr>
          <p:spPr>
            <a:xfrm>
              <a:off x="3966627" y="366935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0.7</a:t>
              </a:r>
            </a:p>
          </p:txBody>
        </p:sp>
        <p:sp>
          <p:nvSpPr>
            <p:cNvPr id="61" name="TextBox 36"/>
            <p:cNvSpPr txBox="1"/>
            <p:nvPr/>
          </p:nvSpPr>
          <p:spPr>
            <a:xfrm>
              <a:off x="3722959" y="395738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</p:grpSp>
      <p:sp>
        <p:nvSpPr>
          <p:cNvPr id="83" name="矩形 82">
            <a:extLst>
              <a:ext uri="{FF2B5EF4-FFF2-40B4-BE49-F238E27FC236}">
                <a16:creationId xmlns:a16="http://schemas.microsoft.com/office/drawing/2014/main" id="{8A8CDFBD-2850-4D4D-8638-45C2C9A84A0B}"/>
              </a:ext>
            </a:extLst>
          </p:cNvPr>
          <p:cNvSpPr/>
          <p:nvPr/>
        </p:nvSpPr>
        <p:spPr>
          <a:xfrm>
            <a:off x="4170218" y="669120"/>
            <a:ext cx="359882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运用公式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−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2t</a:t>
            </a:r>
            <a:r>
              <a:rPr lang="en-US" altLang="zh-CN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 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−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(d</a:t>
            </a:r>
            <a:r>
              <a:rPr lang="en-US" altLang="zh-CN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−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kern="1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kern="1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66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19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社交影响力（</a:t>
            </a:r>
            <a:r>
              <a:rPr lang="en-US" altLang="zh-CN" dirty="0"/>
              <a:t>Social Influence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在线社交网络迅猛发展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在线社交影响力：</a:t>
            </a:r>
            <a:r>
              <a:rPr lang="zh-CN" altLang="en-US" dirty="0"/>
              <a:t>度量用户在社交网络上对其听众有多大影响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68" y="2152851"/>
            <a:ext cx="2691052" cy="2298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9"/>
          <a:stretch/>
        </p:blipFill>
        <p:spPr>
          <a:xfrm>
            <a:off x="5485928" y="2091890"/>
            <a:ext cx="2547957" cy="24552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128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1" indent="-342900">
                  <a:buFont typeface="Arial" pitchFamily="34" charset="0"/>
                  <a:buChar char="•"/>
                </a:pPr>
                <a:r>
                  <a:rPr kumimoji="1" lang="zh-CN" altLang="en-US" dirty="0"/>
                  <a:t>如下示例：</a:t>
                </a:r>
                <a:r>
                  <a:rPr lang="zh-CN" altLang="en-US" sz="1600" dirty="0"/>
                  <a:t>基于</a:t>
                </a:r>
                <a:r>
                  <a:rPr lang="en-US" altLang="zh-CN" sz="1600" dirty="0"/>
                  <a:t>Degree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Discount</a:t>
                </a:r>
                <a:r>
                  <a:rPr lang="zh-CN" altLang="en-US" sz="1600" dirty="0"/>
                  <a:t>算法思想，在下图中找出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𝑘</m:t>
                    </m:r>
                    <m:r>
                      <a:rPr lang="en-US" altLang="zh-CN" sz="1600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zh-CN" altLang="en-US" sz="1600" dirty="0"/>
                  <a:t>时，使影响范围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𝜎</m:t>
                    </m:r>
                    <m:r>
                      <a:rPr lang="en-US" altLang="zh-CN" sz="1600" i="1">
                        <a:latin typeface="Cambria Math" charset="0"/>
                      </a:rPr>
                      <m:t>(</m:t>
                    </m:r>
                    <m:r>
                      <a:rPr lang="en-US" altLang="zh-CN" sz="1600" i="1">
                        <a:latin typeface="Cambria Math" charset="0"/>
                      </a:rPr>
                      <m:t>𝑆</m:t>
                    </m:r>
                    <m:r>
                      <a:rPr lang="en-US" altLang="zh-CN" sz="16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最大的种子集合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charset="0"/>
                      </a:rPr>
                      <m:t>𝑆</m:t>
                    </m:r>
                  </m:oMath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39"/>
          <p:cNvGrpSpPr/>
          <p:nvPr/>
        </p:nvGrpSpPr>
        <p:grpSpPr>
          <a:xfrm>
            <a:off x="3051952" y="1747549"/>
            <a:ext cx="3567057" cy="2876576"/>
            <a:chOff x="961274" y="1581124"/>
            <a:chExt cx="3994183" cy="3221023"/>
          </a:xfrm>
        </p:grpSpPr>
        <p:grpSp>
          <p:nvGrpSpPr>
            <p:cNvPr id="7" name="Group 3"/>
            <p:cNvGrpSpPr/>
            <p:nvPr/>
          </p:nvGrpSpPr>
          <p:grpSpPr>
            <a:xfrm>
              <a:off x="1346695" y="1581124"/>
              <a:ext cx="3608762" cy="3221023"/>
              <a:chOff x="3405180" y="3720708"/>
              <a:chExt cx="3608762" cy="3221023"/>
            </a:xfrm>
          </p:grpSpPr>
          <p:sp>
            <p:nvSpPr>
              <p:cNvPr id="20" name="Oval 4"/>
              <p:cNvSpPr/>
              <p:nvPr/>
            </p:nvSpPr>
            <p:spPr>
              <a:xfrm>
                <a:off x="3405181" y="467696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</a:t>
                </a:r>
              </a:p>
            </p:txBody>
          </p:sp>
          <p:sp>
            <p:nvSpPr>
              <p:cNvPr id="21" name="Oval 5"/>
              <p:cNvSpPr/>
              <p:nvPr/>
            </p:nvSpPr>
            <p:spPr>
              <a:xfrm>
                <a:off x="4490400" y="4673057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</a:t>
                </a:r>
              </a:p>
            </p:txBody>
          </p:sp>
          <p:sp>
            <p:nvSpPr>
              <p:cNvPr id="22" name="Oval 6"/>
              <p:cNvSpPr/>
              <p:nvPr/>
            </p:nvSpPr>
            <p:spPr>
              <a:xfrm>
                <a:off x="4492075" y="5625405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</a:t>
                </a:r>
              </a:p>
            </p:txBody>
          </p:sp>
          <p:sp>
            <p:nvSpPr>
              <p:cNvPr id="23" name="Oval 7"/>
              <p:cNvSpPr/>
              <p:nvPr/>
            </p:nvSpPr>
            <p:spPr>
              <a:xfrm>
                <a:off x="5562091" y="655989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6</a:t>
                </a:r>
              </a:p>
            </p:txBody>
          </p:sp>
          <p:sp>
            <p:nvSpPr>
              <p:cNvPr id="24" name="Oval 8"/>
              <p:cNvSpPr/>
              <p:nvPr/>
            </p:nvSpPr>
            <p:spPr>
              <a:xfrm>
                <a:off x="3405180" y="5625401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5</a:t>
                </a:r>
              </a:p>
            </p:txBody>
          </p:sp>
          <p:sp>
            <p:nvSpPr>
              <p:cNvPr id="25" name="Oval 9"/>
              <p:cNvSpPr/>
              <p:nvPr/>
            </p:nvSpPr>
            <p:spPr>
              <a:xfrm>
                <a:off x="5562090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7</a:t>
                </a:r>
              </a:p>
            </p:txBody>
          </p:sp>
          <p:sp>
            <p:nvSpPr>
              <p:cNvPr id="26" name="Oval 10"/>
              <p:cNvSpPr/>
              <p:nvPr/>
            </p:nvSpPr>
            <p:spPr>
              <a:xfrm>
                <a:off x="6632105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8</a:t>
                </a:r>
              </a:p>
            </p:txBody>
          </p:sp>
          <p:sp>
            <p:nvSpPr>
              <p:cNvPr id="27" name="Oval 11"/>
              <p:cNvSpPr/>
              <p:nvPr/>
            </p:nvSpPr>
            <p:spPr>
              <a:xfrm>
                <a:off x="4490401" y="372070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9</a:t>
                </a:r>
              </a:p>
            </p:txBody>
          </p:sp>
          <p:sp>
            <p:nvSpPr>
              <p:cNvPr id="28" name="Oval 12"/>
              <p:cNvSpPr/>
              <p:nvPr/>
            </p:nvSpPr>
            <p:spPr>
              <a:xfrm>
                <a:off x="3405180" y="3720708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4</a:t>
                </a:r>
              </a:p>
            </p:txBody>
          </p:sp>
          <p:cxnSp>
            <p:nvCxnSpPr>
              <p:cNvPr id="29" name="Straight Arrow Connector 13"/>
              <p:cNvCxnSpPr>
                <a:stCxn id="32" idx="2"/>
                <a:endCxn id="31" idx="6"/>
              </p:cNvCxnSpPr>
              <p:nvPr/>
            </p:nvCxnSpPr>
            <p:spPr>
              <a:xfrm flipH="1">
                <a:off x="3787018" y="4863976"/>
                <a:ext cx="703382" cy="3907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14"/>
              <p:cNvCxnSpPr>
                <a:stCxn id="32" idx="1"/>
                <a:endCxn id="40" idx="5"/>
              </p:cNvCxnSpPr>
              <p:nvPr/>
            </p:nvCxnSpPr>
            <p:spPr>
              <a:xfrm flipH="1" flipV="1">
                <a:off x="3731098" y="4046626"/>
                <a:ext cx="815221" cy="68235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15"/>
              <p:cNvCxnSpPr>
                <a:stCxn id="39" idx="4"/>
                <a:endCxn id="32" idx="0"/>
              </p:cNvCxnSpPr>
              <p:nvPr/>
            </p:nvCxnSpPr>
            <p:spPr>
              <a:xfrm flipH="1">
                <a:off x="4681319" y="4102546"/>
                <a:ext cx="1" cy="570511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6"/>
              <p:cNvCxnSpPr>
                <a:stCxn id="31" idx="0"/>
                <a:endCxn id="40" idx="4"/>
              </p:cNvCxnSpPr>
              <p:nvPr/>
            </p:nvCxnSpPr>
            <p:spPr>
              <a:xfrm flipH="1" flipV="1">
                <a:off x="3596099" y="4102545"/>
                <a:ext cx="1" cy="574419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17"/>
              <p:cNvCxnSpPr>
                <a:stCxn id="31" idx="4"/>
                <a:endCxn id="35" idx="0"/>
              </p:cNvCxnSpPr>
              <p:nvPr/>
            </p:nvCxnSpPr>
            <p:spPr>
              <a:xfrm flipH="1">
                <a:off x="3596099" y="5058801"/>
                <a:ext cx="1" cy="56660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18"/>
              <p:cNvCxnSpPr>
                <a:stCxn id="33" idx="0"/>
                <a:endCxn id="32" idx="4"/>
              </p:cNvCxnSpPr>
              <p:nvPr/>
            </p:nvCxnSpPr>
            <p:spPr>
              <a:xfrm flipH="1" flipV="1">
                <a:off x="4681319" y="5054894"/>
                <a:ext cx="1675" cy="570511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19"/>
              <p:cNvCxnSpPr>
                <a:stCxn id="34" idx="1"/>
                <a:endCxn id="33" idx="5"/>
              </p:cNvCxnSpPr>
              <p:nvPr/>
            </p:nvCxnSpPr>
            <p:spPr>
              <a:xfrm flipH="1" flipV="1">
                <a:off x="4817993" y="5951323"/>
                <a:ext cx="800017" cy="66449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20"/>
              <p:cNvCxnSpPr>
                <a:stCxn id="36" idx="4"/>
                <a:endCxn id="34" idx="0"/>
              </p:cNvCxnSpPr>
              <p:nvPr/>
            </p:nvCxnSpPr>
            <p:spPr>
              <a:xfrm>
                <a:off x="5753009" y="6007236"/>
                <a:ext cx="1" cy="552658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21"/>
              <p:cNvCxnSpPr>
                <a:stCxn id="33" idx="6"/>
                <a:endCxn id="36" idx="2"/>
              </p:cNvCxnSpPr>
              <p:nvPr/>
            </p:nvCxnSpPr>
            <p:spPr>
              <a:xfrm flipV="1">
                <a:off x="4873912" y="5816318"/>
                <a:ext cx="688178" cy="6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22"/>
              <p:cNvCxnSpPr>
                <a:stCxn id="36" idx="6"/>
                <a:endCxn id="37" idx="2"/>
              </p:cNvCxnSpPr>
              <p:nvPr/>
            </p:nvCxnSpPr>
            <p:spPr>
              <a:xfrm>
                <a:off x="5943927" y="5816318"/>
                <a:ext cx="688178" cy="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23"/>
              <p:cNvCxnSpPr>
                <a:stCxn id="31" idx="5"/>
                <a:endCxn id="33" idx="1"/>
              </p:cNvCxnSpPr>
              <p:nvPr/>
            </p:nvCxnSpPr>
            <p:spPr>
              <a:xfrm>
                <a:off x="3731099" y="5002882"/>
                <a:ext cx="816895" cy="678442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24"/>
              <p:cNvCxnSpPr>
                <a:stCxn id="35" idx="6"/>
                <a:endCxn id="33" idx="2"/>
              </p:cNvCxnSpPr>
              <p:nvPr/>
            </p:nvCxnSpPr>
            <p:spPr>
              <a:xfrm>
                <a:off x="3787017" y="5816320"/>
                <a:ext cx="705058" cy="4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25"/>
            <p:cNvSpPr txBox="1"/>
            <p:nvPr/>
          </p:nvSpPr>
          <p:spPr>
            <a:xfrm>
              <a:off x="1980084" y="283183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0.9</a:t>
              </a:r>
            </a:p>
          </p:txBody>
        </p:sp>
        <p:sp>
          <p:nvSpPr>
            <p:cNvPr id="9" name="TextBox 26"/>
            <p:cNvSpPr txBox="1"/>
            <p:nvPr/>
          </p:nvSpPr>
          <p:spPr>
            <a:xfrm>
              <a:off x="965743" y="20694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0.3</a:t>
              </a:r>
            </a:p>
          </p:txBody>
        </p:sp>
        <p:sp>
          <p:nvSpPr>
            <p:cNvPr id="10" name="TextBox 27"/>
            <p:cNvSpPr txBox="1"/>
            <p:nvPr/>
          </p:nvSpPr>
          <p:spPr>
            <a:xfrm>
              <a:off x="961274" y="294927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0.7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" name="TextBox 28"/>
            <p:cNvSpPr txBox="1"/>
            <p:nvPr/>
          </p:nvSpPr>
          <p:spPr>
            <a:xfrm>
              <a:off x="1842017" y="377464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0.5</a:t>
              </a:r>
            </a:p>
          </p:txBody>
        </p:sp>
        <p:sp>
          <p:nvSpPr>
            <p:cNvPr id="12" name="TextBox 29"/>
            <p:cNvSpPr txBox="1"/>
            <p:nvPr/>
          </p:nvSpPr>
          <p:spPr>
            <a:xfrm>
              <a:off x="1878395" y="236392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0.1</a:t>
              </a:r>
            </a:p>
          </p:txBody>
        </p:sp>
        <p:sp>
          <p:nvSpPr>
            <p:cNvPr id="13" name="TextBox 30"/>
            <p:cNvSpPr txBox="1"/>
            <p:nvPr/>
          </p:nvSpPr>
          <p:spPr>
            <a:xfrm>
              <a:off x="2642839" y="200388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  <p:sp>
          <p:nvSpPr>
            <p:cNvPr id="14" name="TextBox 31"/>
            <p:cNvSpPr txBox="1"/>
            <p:nvPr/>
          </p:nvSpPr>
          <p:spPr>
            <a:xfrm>
              <a:off x="2066775" y="194116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0.2</a:t>
              </a:r>
            </a:p>
          </p:txBody>
        </p:sp>
        <p:sp>
          <p:nvSpPr>
            <p:cNvPr id="15" name="TextBox 32"/>
            <p:cNvSpPr txBox="1"/>
            <p:nvPr/>
          </p:nvSpPr>
          <p:spPr>
            <a:xfrm>
              <a:off x="2642839" y="294927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0.9</a:t>
              </a:r>
            </a:p>
          </p:txBody>
        </p:sp>
        <p:sp>
          <p:nvSpPr>
            <p:cNvPr id="16" name="TextBox 33"/>
            <p:cNvSpPr txBox="1"/>
            <p:nvPr/>
          </p:nvSpPr>
          <p:spPr>
            <a:xfrm>
              <a:off x="2930871" y="330002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  <p:sp>
          <p:nvSpPr>
            <p:cNvPr id="17" name="TextBox 34"/>
            <p:cNvSpPr txBox="1"/>
            <p:nvPr/>
          </p:nvSpPr>
          <p:spPr>
            <a:xfrm>
              <a:off x="2814499" y="410140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0.3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TextBox 35"/>
            <p:cNvSpPr txBox="1"/>
            <p:nvPr/>
          </p:nvSpPr>
          <p:spPr>
            <a:xfrm>
              <a:off x="3966627" y="366935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0.7</a:t>
              </a:r>
            </a:p>
          </p:txBody>
        </p:sp>
        <p:sp>
          <p:nvSpPr>
            <p:cNvPr id="19" name="TextBox 36"/>
            <p:cNvSpPr txBox="1"/>
            <p:nvPr/>
          </p:nvSpPr>
          <p:spPr>
            <a:xfrm>
              <a:off x="3722959" y="395738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5408EF1-C54D-4B50-99EC-2186A1AAB2F5}"/>
              </a:ext>
            </a:extLst>
          </p:cNvPr>
          <p:cNvSpPr/>
          <p:nvPr/>
        </p:nvSpPr>
        <p:spPr>
          <a:xfrm>
            <a:off x="250166" y="2374375"/>
            <a:ext cx="2806859" cy="113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700" dirty="0"/>
              <a:t>前文</a:t>
            </a:r>
            <a:r>
              <a:rPr kumimoji="1" lang="en-US" altLang="zh-CN" sz="1700" dirty="0"/>
              <a:t>Degree Discount</a:t>
            </a:r>
            <a:r>
              <a:rPr kumimoji="1" lang="zh-CN" altLang="en-US" sz="1700" dirty="0"/>
              <a:t>算法</a:t>
            </a:r>
            <a:endParaRPr kumimoji="1" lang="en-US" altLang="zh-CN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700" dirty="0"/>
              <a:t>针对的是大型网络</a:t>
            </a:r>
            <a:endParaRPr kumimoji="1" lang="en-US" altLang="zh-CN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/>
              <a:t>d</a:t>
            </a:r>
            <a:r>
              <a:rPr lang="en-US" altLang="zh-CN" sz="1700" baseline="-25000" dirty="0"/>
              <a:t>v</a:t>
            </a:r>
            <a:r>
              <a:rPr kumimoji="1" lang="zh-CN" altLang="en-US" sz="1700" dirty="0"/>
              <a:t>比较大</a:t>
            </a:r>
            <a:endParaRPr kumimoji="1" lang="en-US" altLang="zh-CN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700" dirty="0"/>
              <a:t>P</a:t>
            </a:r>
            <a:r>
              <a:rPr kumimoji="1" lang="zh-CN" altLang="en-US" sz="1700" dirty="0"/>
              <a:t>比较小</a:t>
            </a:r>
            <a:endParaRPr lang="zh-CN" altLang="en-US" sz="17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9FDA125-58C9-44B6-A6DC-3DC1BF58DD63}"/>
              </a:ext>
            </a:extLst>
          </p:cNvPr>
          <p:cNvSpPr/>
          <p:nvPr/>
        </p:nvSpPr>
        <p:spPr>
          <a:xfrm>
            <a:off x="6731369" y="1451045"/>
            <a:ext cx="2015711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本实例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</a:t>
            </a:r>
            <a:r>
              <a:rPr lang="en-US" altLang="zh-CN" baseline="-25000" dirty="0"/>
              <a:t>v</a:t>
            </a:r>
            <a:r>
              <a:rPr kumimoji="1" lang="zh-CN" altLang="en-US" dirty="0"/>
              <a:t>比较小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P</a:t>
            </a:r>
            <a:r>
              <a:rPr kumimoji="1" lang="zh-CN" altLang="en-US" dirty="0"/>
              <a:t>比较大</a:t>
            </a:r>
            <a:endParaRPr kumimoji="1" lang="en-US" altLang="zh-CN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1A78702-9D61-4CD8-8EA3-6929ACFEE229}"/>
              </a:ext>
            </a:extLst>
          </p:cNvPr>
          <p:cNvSpPr/>
          <p:nvPr/>
        </p:nvSpPr>
        <p:spPr>
          <a:xfrm>
            <a:off x="6767423" y="2968319"/>
            <a:ext cx="203132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按照精确算法计算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DD7AC2A-8D53-4397-AE7F-F5ED3925957D}"/>
              </a:ext>
            </a:extLst>
          </p:cNvPr>
          <p:cNvSpPr/>
          <p:nvPr/>
        </p:nvSpPr>
        <p:spPr>
          <a:xfrm>
            <a:off x="526219" y="4139684"/>
            <a:ext cx="226215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可按照近似算法计算</a:t>
            </a:r>
          </a:p>
        </p:txBody>
      </p:sp>
      <p:sp>
        <p:nvSpPr>
          <p:cNvPr id="44" name="箭头: 下 43">
            <a:extLst>
              <a:ext uri="{FF2B5EF4-FFF2-40B4-BE49-F238E27FC236}">
                <a16:creationId xmlns:a16="http://schemas.microsoft.com/office/drawing/2014/main" id="{DE4686B6-0924-42A9-A575-FAB3728E70F4}"/>
              </a:ext>
            </a:extLst>
          </p:cNvPr>
          <p:cNvSpPr/>
          <p:nvPr/>
        </p:nvSpPr>
        <p:spPr>
          <a:xfrm>
            <a:off x="1343442" y="3706505"/>
            <a:ext cx="497969" cy="341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箭头: 下 46">
            <a:extLst>
              <a:ext uri="{FF2B5EF4-FFF2-40B4-BE49-F238E27FC236}">
                <a16:creationId xmlns:a16="http://schemas.microsoft.com/office/drawing/2014/main" id="{945EBFFC-912E-4A5C-A3C7-1AA49BD0B0F2}"/>
              </a:ext>
            </a:extLst>
          </p:cNvPr>
          <p:cNvSpPr/>
          <p:nvPr/>
        </p:nvSpPr>
        <p:spPr>
          <a:xfrm>
            <a:off x="7399348" y="2523507"/>
            <a:ext cx="497969" cy="341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FDE487-602E-4601-9B69-24C6C87F2019}"/>
              </a:ext>
            </a:extLst>
          </p:cNvPr>
          <p:cNvSpPr/>
          <p:nvPr/>
        </p:nvSpPr>
        <p:spPr>
          <a:xfrm>
            <a:off x="78964" y="4571484"/>
            <a:ext cx="363432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公式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−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2t</a:t>
            </a:r>
            <a:r>
              <a:rPr lang="en-US" altLang="zh-CN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 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−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(d</a:t>
            </a:r>
            <a:r>
              <a:rPr lang="en-US" altLang="zh-CN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−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t</a:t>
            </a:r>
            <a:r>
              <a:rPr lang="en-US" altLang="zh-CN" kern="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kern="1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的运用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301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1800" dirty="0">
                    <a:cs typeface="Calibri" charset="0"/>
                  </a:rPr>
                  <a:t>Degree Discount</a:t>
                </a:r>
                <a:r>
                  <a:rPr lang="zh-CN" altLang="en-US" sz="1800" dirty="0"/>
                  <a:t>算法</a:t>
                </a:r>
                <a:endParaRPr lang="en-US" altLang="zh-CN" sz="1800" dirty="0"/>
              </a:p>
              <a:p>
                <a:pPr lvl="1"/>
                <a:r>
                  <a:rPr lang="zh-CN" altLang="en-US" sz="1400" dirty="0"/>
                  <a:t>基于</a:t>
                </a:r>
                <a:r>
                  <a:rPr lang="en-US" altLang="zh-CN" sz="1400" dirty="0"/>
                  <a:t>Degree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Discount</a:t>
                </a:r>
                <a:r>
                  <a:rPr lang="zh-CN" altLang="en-US" sz="1400" dirty="0"/>
                  <a:t>算法思想，在下图中找出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charset="0"/>
                      </a:rPr>
                      <m:t>𝑘</m:t>
                    </m:r>
                    <m:r>
                      <a:rPr lang="en-US" altLang="zh-CN" sz="1400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zh-CN" altLang="en-US" sz="1400" dirty="0"/>
                  <a:t>时，使影响范围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charset="0"/>
                      </a:rPr>
                      <m:t>𝜎</m:t>
                    </m:r>
                    <m:r>
                      <a:rPr lang="en-US" altLang="zh-CN" sz="1400" i="1">
                        <a:latin typeface="Cambria Math" charset="0"/>
                      </a:rPr>
                      <m:t>(</m:t>
                    </m:r>
                    <m:r>
                      <a:rPr lang="en-US" altLang="zh-CN" sz="1400" i="1">
                        <a:latin typeface="Cambria Math" charset="0"/>
                      </a:rPr>
                      <m:t>𝑆</m:t>
                    </m:r>
                    <m:r>
                      <a:rPr lang="en-US" altLang="zh-CN" sz="1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1400" dirty="0"/>
                  <a:t>最大的种子集合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charset="0"/>
                      </a:rPr>
                      <m:t>𝑆</m:t>
                    </m:r>
                  </m:oMath>
                </a14:m>
                <a:endParaRPr lang="en-US" altLang="zh-CN" sz="1400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39"/>
          <p:cNvGrpSpPr/>
          <p:nvPr/>
        </p:nvGrpSpPr>
        <p:grpSpPr>
          <a:xfrm>
            <a:off x="603161" y="1692130"/>
            <a:ext cx="3567057" cy="2876576"/>
            <a:chOff x="961274" y="1581124"/>
            <a:chExt cx="3994183" cy="3221023"/>
          </a:xfrm>
        </p:grpSpPr>
        <p:grpSp>
          <p:nvGrpSpPr>
            <p:cNvPr id="7" name="Group 3"/>
            <p:cNvGrpSpPr/>
            <p:nvPr/>
          </p:nvGrpSpPr>
          <p:grpSpPr>
            <a:xfrm>
              <a:off x="1346695" y="1581124"/>
              <a:ext cx="3608762" cy="3221023"/>
              <a:chOff x="3405180" y="3720708"/>
              <a:chExt cx="3608762" cy="3221023"/>
            </a:xfrm>
          </p:grpSpPr>
          <p:sp>
            <p:nvSpPr>
              <p:cNvPr id="20" name="Oval 4"/>
              <p:cNvSpPr/>
              <p:nvPr/>
            </p:nvSpPr>
            <p:spPr>
              <a:xfrm>
                <a:off x="3405181" y="467696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</a:t>
                </a:r>
              </a:p>
            </p:txBody>
          </p:sp>
          <p:sp>
            <p:nvSpPr>
              <p:cNvPr id="21" name="Oval 5"/>
              <p:cNvSpPr/>
              <p:nvPr/>
            </p:nvSpPr>
            <p:spPr>
              <a:xfrm>
                <a:off x="4490400" y="4673057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</a:t>
                </a:r>
              </a:p>
            </p:txBody>
          </p:sp>
          <p:sp>
            <p:nvSpPr>
              <p:cNvPr id="22" name="Oval 6"/>
              <p:cNvSpPr/>
              <p:nvPr/>
            </p:nvSpPr>
            <p:spPr>
              <a:xfrm>
                <a:off x="4492075" y="5625405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</a:t>
                </a:r>
              </a:p>
            </p:txBody>
          </p:sp>
          <p:sp>
            <p:nvSpPr>
              <p:cNvPr id="23" name="Oval 7"/>
              <p:cNvSpPr/>
              <p:nvPr/>
            </p:nvSpPr>
            <p:spPr>
              <a:xfrm>
                <a:off x="5562091" y="655989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6</a:t>
                </a:r>
              </a:p>
            </p:txBody>
          </p:sp>
          <p:sp>
            <p:nvSpPr>
              <p:cNvPr id="24" name="Oval 8"/>
              <p:cNvSpPr/>
              <p:nvPr/>
            </p:nvSpPr>
            <p:spPr>
              <a:xfrm>
                <a:off x="3405180" y="5625401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5</a:t>
                </a:r>
              </a:p>
            </p:txBody>
          </p:sp>
          <p:sp>
            <p:nvSpPr>
              <p:cNvPr id="25" name="Oval 9"/>
              <p:cNvSpPr/>
              <p:nvPr/>
            </p:nvSpPr>
            <p:spPr>
              <a:xfrm>
                <a:off x="5562090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7</a:t>
                </a:r>
              </a:p>
            </p:txBody>
          </p:sp>
          <p:sp>
            <p:nvSpPr>
              <p:cNvPr id="26" name="Oval 10"/>
              <p:cNvSpPr/>
              <p:nvPr/>
            </p:nvSpPr>
            <p:spPr>
              <a:xfrm>
                <a:off x="6632105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8</a:t>
                </a:r>
              </a:p>
            </p:txBody>
          </p:sp>
          <p:sp>
            <p:nvSpPr>
              <p:cNvPr id="27" name="Oval 11"/>
              <p:cNvSpPr/>
              <p:nvPr/>
            </p:nvSpPr>
            <p:spPr>
              <a:xfrm>
                <a:off x="4490401" y="372070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9</a:t>
                </a:r>
              </a:p>
            </p:txBody>
          </p:sp>
          <p:sp>
            <p:nvSpPr>
              <p:cNvPr id="28" name="Oval 12"/>
              <p:cNvSpPr/>
              <p:nvPr/>
            </p:nvSpPr>
            <p:spPr>
              <a:xfrm>
                <a:off x="3405180" y="3720708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4</a:t>
                </a:r>
              </a:p>
            </p:txBody>
          </p:sp>
          <p:cxnSp>
            <p:nvCxnSpPr>
              <p:cNvPr id="29" name="Straight Arrow Connector 13"/>
              <p:cNvCxnSpPr>
                <a:stCxn id="32" idx="2"/>
                <a:endCxn id="31" idx="6"/>
              </p:cNvCxnSpPr>
              <p:nvPr/>
            </p:nvCxnSpPr>
            <p:spPr>
              <a:xfrm flipH="1">
                <a:off x="3787018" y="4863976"/>
                <a:ext cx="703382" cy="3907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14"/>
              <p:cNvCxnSpPr>
                <a:stCxn id="32" idx="1"/>
                <a:endCxn id="40" idx="5"/>
              </p:cNvCxnSpPr>
              <p:nvPr/>
            </p:nvCxnSpPr>
            <p:spPr>
              <a:xfrm flipH="1" flipV="1">
                <a:off x="3731098" y="4046626"/>
                <a:ext cx="815221" cy="68235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15"/>
              <p:cNvCxnSpPr>
                <a:stCxn id="39" idx="4"/>
                <a:endCxn id="32" idx="0"/>
              </p:cNvCxnSpPr>
              <p:nvPr/>
            </p:nvCxnSpPr>
            <p:spPr>
              <a:xfrm flipH="1">
                <a:off x="4681319" y="4102546"/>
                <a:ext cx="1" cy="570511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6"/>
              <p:cNvCxnSpPr>
                <a:stCxn id="31" idx="0"/>
                <a:endCxn id="40" idx="4"/>
              </p:cNvCxnSpPr>
              <p:nvPr/>
            </p:nvCxnSpPr>
            <p:spPr>
              <a:xfrm flipH="1" flipV="1">
                <a:off x="3596099" y="4102545"/>
                <a:ext cx="1" cy="574419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17"/>
              <p:cNvCxnSpPr>
                <a:stCxn id="31" idx="4"/>
                <a:endCxn id="35" idx="0"/>
              </p:cNvCxnSpPr>
              <p:nvPr/>
            </p:nvCxnSpPr>
            <p:spPr>
              <a:xfrm flipH="1">
                <a:off x="3596099" y="5058801"/>
                <a:ext cx="1" cy="56660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18"/>
              <p:cNvCxnSpPr>
                <a:stCxn id="33" idx="0"/>
                <a:endCxn id="32" idx="4"/>
              </p:cNvCxnSpPr>
              <p:nvPr/>
            </p:nvCxnSpPr>
            <p:spPr>
              <a:xfrm flipH="1" flipV="1">
                <a:off x="4681319" y="5054894"/>
                <a:ext cx="1675" cy="570511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19"/>
              <p:cNvCxnSpPr>
                <a:stCxn id="34" idx="1"/>
                <a:endCxn id="33" idx="5"/>
              </p:cNvCxnSpPr>
              <p:nvPr/>
            </p:nvCxnSpPr>
            <p:spPr>
              <a:xfrm flipH="1" flipV="1">
                <a:off x="4817993" y="5951323"/>
                <a:ext cx="800017" cy="66449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20"/>
              <p:cNvCxnSpPr>
                <a:stCxn id="36" idx="4"/>
                <a:endCxn id="34" idx="0"/>
              </p:cNvCxnSpPr>
              <p:nvPr/>
            </p:nvCxnSpPr>
            <p:spPr>
              <a:xfrm>
                <a:off x="5753009" y="6007236"/>
                <a:ext cx="1" cy="552658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21"/>
              <p:cNvCxnSpPr>
                <a:stCxn id="33" idx="6"/>
                <a:endCxn id="36" idx="2"/>
              </p:cNvCxnSpPr>
              <p:nvPr/>
            </p:nvCxnSpPr>
            <p:spPr>
              <a:xfrm flipV="1">
                <a:off x="4873912" y="5816318"/>
                <a:ext cx="688178" cy="6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22"/>
              <p:cNvCxnSpPr>
                <a:stCxn id="36" idx="6"/>
                <a:endCxn id="37" idx="2"/>
              </p:cNvCxnSpPr>
              <p:nvPr/>
            </p:nvCxnSpPr>
            <p:spPr>
              <a:xfrm>
                <a:off x="5943927" y="5816318"/>
                <a:ext cx="688178" cy="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23"/>
              <p:cNvCxnSpPr>
                <a:stCxn id="31" idx="5"/>
                <a:endCxn id="33" idx="1"/>
              </p:cNvCxnSpPr>
              <p:nvPr/>
            </p:nvCxnSpPr>
            <p:spPr>
              <a:xfrm>
                <a:off x="3731099" y="5002882"/>
                <a:ext cx="816895" cy="678442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24"/>
              <p:cNvCxnSpPr>
                <a:stCxn id="35" idx="6"/>
                <a:endCxn id="33" idx="2"/>
              </p:cNvCxnSpPr>
              <p:nvPr/>
            </p:nvCxnSpPr>
            <p:spPr>
              <a:xfrm>
                <a:off x="3787017" y="5816320"/>
                <a:ext cx="705058" cy="4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25"/>
            <p:cNvSpPr txBox="1"/>
            <p:nvPr/>
          </p:nvSpPr>
          <p:spPr>
            <a:xfrm>
              <a:off x="1980084" y="283183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0.9</a:t>
              </a:r>
            </a:p>
          </p:txBody>
        </p:sp>
        <p:sp>
          <p:nvSpPr>
            <p:cNvPr id="9" name="TextBox 26"/>
            <p:cNvSpPr txBox="1"/>
            <p:nvPr/>
          </p:nvSpPr>
          <p:spPr>
            <a:xfrm>
              <a:off x="965743" y="20694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0.3</a:t>
              </a:r>
            </a:p>
          </p:txBody>
        </p:sp>
        <p:sp>
          <p:nvSpPr>
            <p:cNvPr id="10" name="TextBox 27"/>
            <p:cNvSpPr txBox="1"/>
            <p:nvPr/>
          </p:nvSpPr>
          <p:spPr>
            <a:xfrm>
              <a:off x="961274" y="294927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0.7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" name="TextBox 28"/>
            <p:cNvSpPr txBox="1"/>
            <p:nvPr/>
          </p:nvSpPr>
          <p:spPr>
            <a:xfrm>
              <a:off x="1842017" y="377464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0.5</a:t>
              </a:r>
            </a:p>
          </p:txBody>
        </p:sp>
        <p:sp>
          <p:nvSpPr>
            <p:cNvPr id="12" name="TextBox 29"/>
            <p:cNvSpPr txBox="1"/>
            <p:nvPr/>
          </p:nvSpPr>
          <p:spPr>
            <a:xfrm>
              <a:off x="1878395" y="236392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0.1</a:t>
              </a:r>
            </a:p>
          </p:txBody>
        </p:sp>
        <p:sp>
          <p:nvSpPr>
            <p:cNvPr id="13" name="TextBox 30"/>
            <p:cNvSpPr txBox="1"/>
            <p:nvPr/>
          </p:nvSpPr>
          <p:spPr>
            <a:xfrm>
              <a:off x="2642839" y="200388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  <p:sp>
          <p:nvSpPr>
            <p:cNvPr id="14" name="TextBox 31"/>
            <p:cNvSpPr txBox="1"/>
            <p:nvPr/>
          </p:nvSpPr>
          <p:spPr>
            <a:xfrm>
              <a:off x="2066775" y="194116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0.2</a:t>
              </a:r>
            </a:p>
          </p:txBody>
        </p:sp>
        <p:sp>
          <p:nvSpPr>
            <p:cNvPr id="15" name="TextBox 32"/>
            <p:cNvSpPr txBox="1"/>
            <p:nvPr/>
          </p:nvSpPr>
          <p:spPr>
            <a:xfrm>
              <a:off x="2642839" y="294927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0.9</a:t>
              </a:r>
            </a:p>
          </p:txBody>
        </p:sp>
        <p:sp>
          <p:nvSpPr>
            <p:cNvPr id="16" name="TextBox 33"/>
            <p:cNvSpPr txBox="1"/>
            <p:nvPr/>
          </p:nvSpPr>
          <p:spPr>
            <a:xfrm>
              <a:off x="2930871" y="330002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  <p:sp>
          <p:nvSpPr>
            <p:cNvPr id="17" name="TextBox 34"/>
            <p:cNvSpPr txBox="1"/>
            <p:nvPr/>
          </p:nvSpPr>
          <p:spPr>
            <a:xfrm>
              <a:off x="2814499" y="410140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0.3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TextBox 35"/>
            <p:cNvSpPr txBox="1"/>
            <p:nvPr/>
          </p:nvSpPr>
          <p:spPr>
            <a:xfrm>
              <a:off x="3966627" y="366935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0.7</a:t>
              </a:r>
            </a:p>
          </p:txBody>
        </p:sp>
        <p:sp>
          <p:nvSpPr>
            <p:cNvPr id="19" name="TextBox 36"/>
            <p:cNvSpPr txBox="1"/>
            <p:nvPr/>
          </p:nvSpPr>
          <p:spPr>
            <a:xfrm>
              <a:off x="3722959" y="395738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</p:grpSp>
      <p:sp>
        <p:nvSpPr>
          <p:cNvPr id="41" name="Rectangle 37"/>
          <p:cNvSpPr/>
          <p:nvPr/>
        </p:nvSpPr>
        <p:spPr>
          <a:xfrm>
            <a:off x="4520234" y="1700351"/>
            <a:ext cx="4103692" cy="31700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mr-IN" sz="2000" dirty="0"/>
              <a:t>pp1=1.0, d1=1+2.9, dd1=pp1*d1=3.9</a:t>
            </a:r>
            <a:endParaRPr lang="en-US" sz="2000" dirty="0"/>
          </a:p>
          <a:p>
            <a:pPr>
              <a:spcBef>
                <a:spcPts val="300"/>
              </a:spcBef>
            </a:pPr>
            <a:r>
              <a:rPr lang="mr-IN" sz="2000" dirty="0"/>
              <a:t>pp2=1.0, d2=1+2.0, dd2=pp2*d2=3.0</a:t>
            </a:r>
            <a:endParaRPr lang="en-US" sz="2000" dirty="0"/>
          </a:p>
          <a:p>
            <a:pPr>
              <a:spcBef>
                <a:spcPts val="300"/>
              </a:spcBef>
            </a:pPr>
            <a:r>
              <a:rPr lang="mr-IN" sz="2000" b="1" dirty="0">
                <a:solidFill>
                  <a:srgbClr val="C00000"/>
                </a:solidFill>
              </a:rPr>
              <a:t>pp3=1.0, d3=1+3.4, dd3=pp3*d3=4.4</a:t>
            </a:r>
            <a:endParaRPr lang="en-US" sz="2000" b="1" dirty="0">
              <a:solidFill>
                <a:srgbClr val="C00000"/>
              </a:solidFill>
            </a:endParaRPr>
          </a:p>
          <a:p>
            <a:pPr>
              <a:spcBef>
                <a:spcPts val="300"/>
              </a:spcBef>
            </a:pPr>
            <a:r>
              <a:rPr lang="mr-IN" sz="2000" dirty="0"/>
              <a:t>pp4=1.0, d4=1+0.5, dd4=pp4*d4=1.5</a:t>
            </a:r>
            <a:endParaRPr lang="en-US" sz="2000" dirty="0"/>
          </a:p>
          <a:p>
            <a:pPr>
              <a:spcBef>
                <a:spcPts val="300"/>
              </a:spcBef>
            </a:pPr>
            <a:r>
              <a:rPr lang="mr-IN" sz="2000" dirty="0"/>
              <a:t>pp5=1.0, d5=1+1.2, dd5=pp5*d5=2.2</a:t>
            </a:r>
            <a:endParaRPr lang="en-US" sz="2000" dirty="0"/>
          </a:p>
          <a:p>
            <a:pPr>
              <a:spcBef>
                <a:spcPts val="300"/>
              </a:spcBef>
            </a:pPr>
            <a:r>
              <a:rPr lang="mr-IN" sz="2000" dirty="0"/>
              <a:t>pp6=1.0, d6=1+1.1, dd6=pp6*d6=2.1</a:t>
            </a:r>
            <a:endParaRPr lang="en-US" sz="2000" dirty="0"/>
          </a:p>
          <a:p>
            <a:pPr>
              <a:spcBef>
                <a:spcPts val="300"/>
              </a:spcBef>
            </a:pPr>
            <a:r>
              <a:rPr lang="mr-IN" sz="2000" dirty="0"/>
              <a:t>pp7=1.0, d7=1+2.3, dd7=pp7*d7=3.3</a:t>
            </a:r>
            <a:endParaRPr lang="en-US" sz="2000" dirty="0"/>
          </a:p>
          <a:p>
            <a:pPr>
              <a:spcBef>
                <a:spcPts val="300"/>
              </a:spcBef>
            </a:pPr>
            <a:r>
              <a:rPr lang="mr-IN" sz="2000" dirty="0"/>
              <a:t>pp8=1.0, d8=1+0.7, dd8=pp8*d8=1.7</a:t>
            </a:r>
            <a:endParaRPr lang="en-US" sz="2000" dirty="0"/>
          </a:p>
          <a:p>
            <a:pPr>
              <a:spcBef>
                <a:spcPts val="300"/>
              </a:spcBef>
            </a:pPr>
            <a:r>
              <a:rPr lang="mr-IN" sz="2000" dirty="0"/>
              <a:t>pp9=1.0, d9=1+0.8, dd9=pp9*d9=1.8</a:t>
            </a:r>
            <a:endParaRPr lang="en-US" sz="2000" dirty="0"/>
          </a:p>
        </p:txBody>
      </p:sp>
      <p:sp>
        <p:nvSpPr>
          <p:cNvPr id="4" name="椭圆 3"/>
          <p:cNvSpPr/>
          <p:nvPr/>
        </p:nvSpPr>
        <p:spPr>
          <a:xfrm>
            <a:off x="3534294" y="1451264"/>
            <a:ext cx="1061951" cy="6769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step1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8483606" y="2391216"/>
            <a:ext cx="57688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max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657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1600" dirty="0">
                    <a:latin typeface="Calibri" charset="0"/>
                    <a:ea typeface="Calibri" charset="0"/>
                    <a:cs typeface="Calibri" charset="0"/>
                  </a:rPr>
                  <a:t>Degree Discount</a:t>
                </a:r>
                <a:r>
                  <a:rPr lang="zh-CN" altLang="en-US" sz="1600" dirty="0"/>
                  <a:t>算法</a:t>
                </a:r>
                <a:endParaRPr lang="en-US" altLang="zh-CN" sz="1600" dirty="0"/>
              </a:p>
              <a:p>
                <a:pPr lvl="1"/>
                <a:r>
                  <a:rPr lang="zh-CN" altLang="en-US" sz="1400" dirty="0"/>
                  <a:t>基于</a:t>
                </a:r>
                <a:r>
                  <a:rPr lang="en-US" altLang="zh-CN" sz="1400" dirty="0"/>
                  <a:t>Degree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Discount</a:t>
                </a:r>
                <a:r>
                  <a:rPr lang="zh-CN" altLang="en-US" sz="1400" dirty="0"/>
                  <a:t>算法思想，在下图中找出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charset="0"/>
                      </a:rPr>
                      <m:t>𝑘</m:t>
                    </m:r>
                    <m:r>
                      <a:rPr lang="en-US" altLang="zh-CN" sz="1400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zh-CN" altLang="en-US" sz="1400" dirty="0"/>
                  <a:t>时，使影响范围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charset="0"/>
                      </a:rPr>
                      <m:t>𝜎</m:t>
                    </m:r>
                    <m:r>
                      <a:rPr lang="en-US" altLang="zh-CN" sz="1400" i="1">
                        <a:latin typeface="Cambria Math" charset="0"/>
                      </a:rPr>
                      <m:t>(</m:t>
                    </m:r>
                    <m:r>
                      <a:rPr lang="en-US" altLang="zh-CN" sz="1400" i="1">
                        <a:latin typeface="Cambria Math" charset="0"/>
                      </a:rPr>
                      <m:t>𝑆</m:t>
                    </m:r>
                    <m:r>
                      <a:rPr lang="en-US" altLang="zh-CN" sz="1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1400" dirty="0"/>
                  <a:t>最大的种子集合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charset="0"/>
                      </a:rPr>
                      <m:t>𝑆</m:t>
                    </m:r>
                  </m:oMath>
                </a14:m>
                <a:endParaRPr lang="en-US" altLang="zh-CN" sz="1400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9"/>
          <p:cNvGrpSpPr/>
          <p:nvPr/>
        </p:nvGrpSpPr>
        <p:grpSpPr>
          <a:xfrm>
            <a:off x="663938" y="1718500"/>
            <a:ext cx="3567057" cy="2876576"/>
            <a:chOff x="961274" y="1581124"/>
            <a:chExt cx="3994183" cy="3221023"/>
          </a:xfrm>
        </p:grpSpPr>
        <p:grpSp>
          <p:nvGrpSpPr>
            <p:cNvPr id="5" name="Group 3"/>
            <p:cNvGrpSpPr/>
            <p:nvPr/>
          </p:nvGrpSpPr>
          <p:grpSpPr>
            <a:xfrm>
              <a:off x="1346695" y="1581124"/>
              <a:ext cx="3608762" cy="3221023"/>
              <a:chOff x="3405180" y="3720708"/>
              <a:chExt cx="3608762" cy="3221023"/>
            </a:xfrm>
          </p:grpSpPr>
          <p:sp>
            <p:nvSpPr>
              <p:cNvPr id="18" name="Oval 4"/>
              <p:cNvSpPr/>
              <p:nvPr/>
            </p:nvSpPr>
            <p:spPr>
              <a:xfrm>
                <a:off x="3405181" y="467696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</a:t>
                </a:r>
              </a:p>
            </p:txBody>
          </p:sp>
          <p:sp>
            <p:nvSpPr>
              <p:cNvPr id="19" name="Oval 5"/>
              <p:cNvSpPr/>
              <p:nvPr/>
            </p:nvSpPr>
            <p:spPr>
              <a:xfrm>
                <a:off x="4490400" y="4673057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</a:t>
                </a:r>
              </a:p>
            </p:txBody>
          </p:sp>
          <p:sp>
            <p:nvSpPr>
              <p:cNvPr id="20" name="Oval 6"/>
              <p:cNvSpPr/>
              <p:nvPr/>
            </p:nvSpPr>
            <p:spPr>
              <a:xfrm>
                <a:off x="4492075" y="5625405"/>
                <a:ext cx="381837" cy="38183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</a:t>
                </a:r>
              </a:p>
            </p:txBody>
          </p:sp>
          <p:sp>
            <p:nvSpPr>
              <p:cNvPr id="21" name="Oval 7"/>
              <p:cNvSpPr/>
              <p:nvPr/>
            </p:nvSpPr>
            <p:spPr>
              <a:xfrm>
                <a:off x="5562091" y="655989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6</a:t>
                </a:r>
              </a:p>
            </p:txBody>
          </p:sp>
          <p:sp>
            <p:nvSpPr>
              <p:cNvPr id="22" name="Oval 8"/>
              <p:cNvSpPr/>
              <p:nvPr/>
            </p:nvSpPr>
            <p:spPr>
              <a:xfrm>
                <a:off x="3405180" y="5625401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5</a:t>
                </a:r>
              </a:p>
            </p:txBody>
          </p:sp>
          <p:sp>
            <p:nvSpPr>
              <p:cNvPr id="23" name="Oval 9"/>
              <p:cNvSpPr/>
              <p:nvPr/>
            </p:nvSpPr>
            <p:spPr>
              <a:xfrm>
                <a:off x="5562090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7</a:t>
                </a:r>
              </a:p>
            </p:txBody>
          </p:sp>
          <p:sp>
            <p:nvSpPr>
              <p:cNvPr id="24" name="Oval 10"/>
              <p:cNvSpPr/>
              <p:nvPr/>
            </p:nvSpPr>
            <p:spPr>
              <a:xfrm>
                <a:off x="6632105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8</a:t>
                </a:r>
              </a:p>
            </p:txBody>
          </p:sp>
          <p:sp>
            <p:nvSpPr>
              <p:cNvPr id="25" name="Oval 11"/>
              <p:cNvSpPr/>
              <p:nvPr/>
            </p:nvSpPr>
            <p:spPr>
              <a:xfrm>
                <a:off x="4490401" y="372070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9</a:t>
                </a:r>
              </a:p>
            </p:txBody>
          </p:sp>
          <p:sp>
            <p:nvSpPr>
              <p:cNvPr id="26" name="Oval 12"/>
              <p:cNvSpPr/>
              <p:nvPr/>
            </p:nvSpPr>
            <p:spPr>
              <a:xfrm>
                <a:off x="3405180" y="3720708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4</a:t>
                </a:r>
              </a:p>
            </p:txBody>
          </p:sp>
          <p:cxnSp>
            <p:nvCxnSpPr>
              <p:cNvPr id="27" name="Straight Arrow Connector 13"/>
              <p:cNvCxnSpPr>
                <a:stCxn id="30" idx="2"/>
                <a:endCxn id="29" idx="6"/>
              </p:cNvCxnSpPr>
              <p:nvPr/>
            </p:nvCxnSpPr>
            <p:spPr>
              <a:xfrm flipH="1">
                <a:off x="3787018" y="4863976"/>
                <a:ext cx="703382" cy="3907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14"/>
              <p:cNvCxnSpPr>
                <a:stCxn id="30" idx="1"/>
                <a:endCxn id="38" idx="5"/>
              </p:cNvCxnSpPr>
              <p:nvPr/>
            </p:nvCxnSpPr>
            <p:spPr>
              <a:xfrm flipH="1" flipV="1">
                <a:off x="3731098" y="4046626"/>
                <a:ext cx="815221" cy="68235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15"/>
              <p:cNvCxnSpPr>
                <a:stCxn id="37" idx="4"/>
                <a:endCxn id="30" idx="0"/>
              </p:cNvCxnSpPr>
              <p:nvPr/>
            </p:nvCxnSpPr>
            <p:spPr>
              <a:xfrm flipH="1">
                <a:off x="4681319" y="4102546"/>
                <a:ext cx="1" cy="570511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16"/>
              <p:cNvCxnSpPr>
                <a:stCxn id="29" idx="0"/>
                <a:endCxn id="38" idx="4"/>
              </p:cNvCxnSpPr>
              <p:nvPr/>
            </p:nvCxnSpPr>
            <p:spPr>
              <a:xfrm flipH="1" flipV="1">
                <a:off x="3596099" y="4102545"/>
                <a:ext cx="1" cy="574419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17"/>
              <p:cNvCxnSpPr>
                <a:stCxn id="29" idx="4"/>
                <a:endCxn id="33" idx="0"/>
              </p:cNvCxnSpPr>
              <p:nvPr/>
            </p:nvCxnSpPr>
            <p:spPr>
              <a:xfrm flipH="1">
                <a:off x="3596099" y="5058801"/>
                <a:ext cx="1" cy="56660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8"/>
              <p:cNvCxnSpPr>
                <a:stCxn id="31" idx="0"/>
                <a:endCxn id="30" idx="4"/>
              </p:cNvCxnSpPr>
              <p:nvPr/>
            </p:nvCxnSpPr>
            <p:spPr>
              <a:xfrm flipH="1" flipV="1">
                <a:off x="4681319" y="5054894"/>
                <a:ext cx="1675" cy="570511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19"/>
              <p:cNvCxnSpPr>
                <a:stCxn id="32" idx="1"/>
                <a:endCxn id="31" idx="5"/>
              </p:cNvCxnSpPr>
              <p:nvPr/>
            </p:nvCxnSpPr>
            <p:spPr>
              <a:xfrm flipH="1" flipV="1">
                <a:off x="4817993" y="5951323"/>
                <a:ext cx="800017" cy="66449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20"/>
              <p:cNvCxnSpPr>
                <a:stCxn id="34" idx="4"/>
                <a:endCxn id="32" idx="0"/>
              </p:cNvCxnSpPr>
              <p:nvPr/>
            </p:nvCxnSpPr>
            <p:spPr>
              <a:xfrm>
                <a:off x="5753009" y="6007236"/>
                <a:ext cx="1" cy="552658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21"/>
              <p:cNvCxnSpPr>
                <a:stCxn id="31" idx="6"/>
                <a:endCxn id="34" idx="2"/>
              </p:cNvCxnSpPr>
              <p:nvPr/>
            </p:nvCxnSpPr>
            <p:spPr>
              <a:xfrm flipV="1">
                <a:off x="4873912" y="5816318"/>
                <a:ext cx="688178" cy="6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22"/>
              <p:cNvCxnSpPr>
                <a:stCxn id="34" idx="6"/>
                <a:endCxn id="35" idx="2"/>
              </p:cNvCxnSpPr>
              <p:nvPr/>
            </p:nvCxnSpPr>
            <p:spPr>
              <a:xfrm>
                <a:off x="5943927" y="5816318"/>
                <a:ext cx="688178" cy="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23"/>
              <p:cNvCxnSpPr>
                <a:stCxn id="29" idx="5"/>
                <a:endCxn id="31" idx="1"/>
              </p:cNvCxnSpPr>
              <p:nvPr/>
            </p:nvCxnSpPr>
            <p:spPr>
              <a:xfrm>
                <a:off x="3731099" y="5002882"/>
                <a:ext cx="816895" cy="678442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24"/>
              <p:cNvCxnSpPr>
                <a:stCxn id="33" idx="6"/>
                <a:endCxn id="31" idx="2"/>
              </p:cNvCxnSpPr>
              <p:nvPr/>
            </p:nvCxnSpPr>
            <p:spPr>
              <a:xfrm>
                <a:off x="3787017" y="5816320"/>
                <a:ext cx="705058" cy="4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25"/>
            <p:cNvSpPr txBox="1"/>
            <p:nvPr/>
          </p:nvSpPr>
          <p:spPr>
            <a:xfrm>
              <a:off x="1980084" y="283183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0.9</a:t>
              </a:r>
            </a:p>
          </p:txBody>
        </p:sp>
        <p:sp>
          <p:nvSpPr>
            <p:cNvPr id="7" name="TextBox 26"/>
            <p:cNvSpPr txBox="1"/>
            <p:nvPr/>
          </p:nvSpPr>
          <p:spPr>
            <a:xfrm>
              <a:off x="965743" y="20694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0.3</a:t>
              </a:r>
            </a:p>
          </p:txBody>
        </p:sp>
        <p:sp>
          <p:nvSpPr>
            <p:cNvPr id="8" name="TextBox 27"/>
            <p:cNvSpPr txBox="1"/>
            <p:nvPr/>
          </p:nvSpPr>
          <p:spPr>
            <a:xfrm>
              <a:off x="961274" y="294927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0.7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" name="TextBox 28"/>
            <p:cNvSpPr txBox="1"/>
            <p:nvPr/>
          </p:nvSpPr>
          <p:spPr>
            <a:xfrm>
              <a:off x="1842017" y="377464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0.5</a:t>
              </a:r>
            </a:p>
          </p:txBody>
        </p:sp>
        <p:sp>
          <p:nvSpPr>
            <p:cNvPr id="10" name="TextBox 29"/>
            <p:cNvSpPr txBox="1"/>
            <p:nvPr/>
          </p:nvSpPr>
          <p:spPr>
            <a:xfrm>
              <a:off x="1878395" y="236392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0.1</a:t>
              </a: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2642839" y="200388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  <p:sp>
          <p:nvSpPr>
            <p:cNvPr id="12" name="TextBox 31"/>
            <p:cNvSpPr txBox="1"/>
            <p:nvPr/>
          </p:nvSpPr>
          <p:spPr>
            <a:xfrm>
              <a:off x="2066775" y="194116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0.2</a:t>
              </a:r>
            </a:p>
          </p:txBody>
        </p:sp>
        <p:sp>
          <p:nvSpPr>
            <p:cNvPr id="13" name="TextBox 32"/>
            <p:cNvSpPr txBox="1"/>
            <p:nvPr/>
          </p:nvSpPr>
          <p:spPr>
            <a:xfrm>
              <a:off x="2642839" y="294927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0.9</a:t>
              </a:r>
            </a:p>
          </p:txBody>
        </p:sp>
        <p:sp>
          <p:nvSpPr>
            <p:cNvPr id="14" name="TextBox 33"/>
            <p:cNvSpPr txBox="1"/>
            <p:nvPr/>
          </p:nvSpPr>
          <p:spPr>
            <a:xfrm>
              <a:off x="2930871" y="330002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  <p:sp>
          <p:nvSpPr>
            <p:cNvPr id="15" name="TextBox 34"/>
            <p:cNvSpPr txBox="1"/>
            <p:nvPr/>
          </p:nvSpPr>
          <p:spPr>
            <a:xfrm>
              <a:off x="2814499" y="410140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0.3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" name="TextBox 35"/>
            <p:cNvSpPr txBox="1"/>
            <p:nvPr/>
          </p:nvSpPr>
          <p:spPr>
            <a:xfrm>
              <a:off x="3966627" y="366935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0.7</a:t>
              </a:r>
            </a:p>
          </p:txBody>
        </p:sp>
        <p:sp>
          <p:nvSpPr>
            <p:cNvPr id="17" name="TextBox 36"/>
            <p:cNvSpPr txBox="1"/>
            <p:nvPr/>
          </p:nvSpPr>
          <p:spPr>
            <a:xfrm>
              <a:off x="3722959" y="395738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</p:grpSp>
      <p:sp>
        <p:nvSpPr>
          <p:cNvPr id="40" name="Rectangle 42"/>
          <p:cNvSpPr/>
          <p:nvPr/>
        </p:nvSpPr>
        <p:spPr>
          <a:xfrm>
            <a:off x="4516618" y="1367313"/>
            <a:ext cx="3937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S={3}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,3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的邻居有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7</a:t>
            </a:r>
            <a:endParaRPr 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1" name="Rectangle 43"/>
          <p:cNvSpPr/>
          <p:nvPr/>
        </p:nvSpPr>
        <p:spPr>
          <a:xfrm>
            <a:off x="4347611" y="1767423"/>
            <a:ext cx="4455384" cy="31393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mr-IN" dirty="0">
                <a:solidFill>
                  <a:srgbClr val="C00000"/>
                </a:solidFill>
              </a:rPr>
              <a:t>pp1*=(1-0.9)</a:t>
            </a:r>
            <a:r>
              <a:rPr lang="en-US" dirty="0">
                <a:solidFill>
                  <a:srgbClr val="C00000"/>
                </a:solidFill>
              </a:rPr>
              <a:t>=0.1</a:t>
            </a:r>
            <a:r>
              <a:rPr lang="mr-IN" dirty="0">
                <a:solidFill>
                  <a:srgbClr val="C00000"/>
                </a:solidFill>
              </a:rPr>
              <a:t>, d1=</a:t>
            </a:r>
            <a:r>
              <a:rPr lang="en-US" altLang="zh-CN" dirty="0">
                <a:solidFill>
                  <a:srgbClr val="C00000"/>
                </a:solidFill>
              </a:rPr>
              <a:t>3.9-0.9=3</a:t>
            </a:r>
            <a:r>
              <a:rPr lang="mr-IN" dirty="0">
                <a:solidFill>
                  <a:srgbClr val="C00000"/>
                </a:solidFill>
              </a:rPr>
              <a:t>, dd1=0.3</a:t>
            </a: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ts val="300"/>
              </a:spcBef>
            </a:pPr>
            <a:r>
              <a:rPr lang="mr-IN" sz="2000" dirty="0">
                <a:solidFill>
                  <a:srgbClr val="C00000"/>
                </a:solidFill>
              </a:rPr>
              <a:t>pp2*=(1-0.9), d2=</a:t>
            </a:r>
            <a:r>
              <a:rPr lang="en-US" altLang="zh-CN" sz="2000" dirty="0">
                <a:solidFill>
                  <a:srgbClr val="C00000"/>
                </a:solidFill>
              </a:rPr>
              <a:t>3.0-0.9=2.1</a:t>
            </a:r>
            <a:r>
              <a:rPr lang="mr-IN" sz="2000" dirty="0">
                <a:solidFill>
                  <a:srgbClr val="C00000"/>
                </a:solidFill>
              </a:rPr>
              <a:t>, dd2=0.21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spcBef>
                <a:spcPts val="300"/>
              </a:spcBef>
            </a:pPr>
            <a:r>
              <a:rPr lang="mr-IN" sz="2000" dirty="0">
                <a:solidFill>
                  <a:schemeClr val="bg1">
                    <a:lumMod val="75000"/>
                  </a:schemeClr>
                </a:solidFill>
              </a:rPr>
              <a:t>pp3=1.0, d3=1+3.4, dd3=pp3*d3=4.4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300"/>
              </a:spcBef>
            </a:pPr>
            <a:r>
              <a:rPr lang="mr-IN" sz="2000" dirty="0"/>
              <a:t>pp4=1.0, d4=1+0.5, dd4=pp4*d4=1.5</a:t>
            </a:r>
            <a:endParaRPr lang="en-US" sz="2000" dirty="0"/>
          </a:p>
          <a:p>
            <a:pPr>
              <a:spcBef>
                <a:spcPts val="300"/>
              </a:spcBef>
            </a:pPr>
            <a:r>
              <a:rPr lang="mr-IN" sz="2000" dirty="0">
                <a:solidFill>
                  <a:srgbClr val="C00000"/>
                </a:solidFill>
              </a:rPr>
              <a:t>pp5*=(1-0.5), d5</a:t>
            </a:r>
            <a:r>
              <a:rPr lang="en-US" altLang="zh-CN" sz="2000" dirty="0">
                <a:solidFill>
                  <a:srgbClr val="C00000"/>
                </a:solidFill>
              </a:rPr>
              <a:t>=2.2-0.5=1.7</a:t>
            </a:r>
            <a:r>
              <a:rPr lang="mr-IN" sz="2000" dirty="0">
                <a:solidFill>
                  <a:srgbClr val="C00000"/>
                </a:solidFill>
              </a:rPr>
              <a:t>, dd5=0.85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spcBef>
                <a:spcPts val="300"/>
              </a:spcBef>
            </a:pPr>
            <a:r>
              <a:rPr lang="mr-IN" sz="2000" dirty="0">
                <a:solidFill>
                  <a:srgbClr val="C00000"/>
                </a:solidFill>
              </a:rPr>
              <a:t>pp6*=(1-0.3), d6</a:t>
            </a:r>
            <a:r>
              <a:rPr lang="en-US" altLang="zh-CN" sz="2000" dirty="0">
                <a:solidFill>
                  <a:srgbClr val="C00000"/>
                </a:solidFill>
              </a:rPr>
              <a:t>=2.1-0.3=1.8</a:t>
            </a:r>
            <a:r>
              <a:rPr lang="mr-IN" sz="2000" dirty="0">
                <a:solidFill>
                  <a:srgbClr val="C00000"/>
                </a:solidFill>
              </a:rPr>
              <a:t>, dd6=1.26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spcBef>
                <a:spcPts val="300"/>
              </a:spcBef>
            </a:pPr>
            <a:r>
              <a:rPr lang="mr-IN" sz="2000" dirty="0">
                <a:solidFill>
                  <a:srgbClr val="C00000"/>
                </a:solidFill>
              </a:rPr>
              <a:t>pp7*=(1-0.8), d7</a:t>
            </a:r>
            <a:r>
              <a:rPr lang="en-US" altLang="zh-CN" sz="2000" dirty="0">
                <a:solidFill>
                  <a:srgbClr val="C00000"/>
                </a:solidFill>
              </a:rPr>
              <a:t>=3.3-0.8=2.5</a:t>
            </a:r>
            <a:r>
              <a:rPr lang="mr-IN" sz="2000" dirty="0">
                <a:solidFill>
                  <a:srgbClr val="C00000"/>
                </a:solidFill>
              </a:rPr>
              <a:t>, dd7=0.5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spcBef>
                <a:spcPts val="300"/>
              </a:spcBef>
            </a:pPr>
            <a:r>
              <a:rPr lang="mr-IN" sz="2000" dirty="0"/>
              <a:t>pp8=1.0, d8=1+0.7, dd8=pp8*d8=1.7</a:t>
            </a:r>
            <a:endParaRPr lang="en-US" sz="2000" dirty="0"/>
          </a:p>
          <a:p>
            <a:pPr>
              <a:spcBef>
                <a:spcPts val="300"/>
              </a:spcBef>
            </a:pPr>
            <a:r>
              <a:rPr lang="mr-IN" sz="2000" b="1" dirty="0"/>
              <a:t>pp9=1.0, d9=1+0.8, dd9=pp9*d9=1.8</a:t>
            </a:r>
          </a:p>
        </p:txBody>
      </p:sp>
      <p:sp>
        <p:nvSpPr>
          <p:cNvPr id="42" name="椭圆 41"/>
          <p:cNvSpPr/>
          <p:nvPr/>
        </p:nvSpPr>
        <p:spPr>
          <a:xfrm>
            <a:off x="3220022" y="1434677"/>
            <a:ext cx="1061951" cy="6769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step2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8514550" y="4501118"/>
            <a:ext cx="57688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max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685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1800" dirty="0">
                    <a:latin typeface="Calibri" charset="0"/>
                    <a:ea typeface="Calibri" charset="0"/>
                    <a:cs typeface="Calibri" charset="0"/>
                  </a:rPr>
                  <a:t>Degree Discount</a:t>
                </a:r>
                <a:r>
                  <a:rPr lang="zh-CN" altLang="en-US" sz="1800" dirty="0"/>
                  <a:t>算法</a:t>
                </a:r>
                <a:endParaRPr lang="en-US" altLang="zh-CN" sz="1800" dirty="0"/>
              </a:p>
              <a:p>
                <a:pPr lvl="1"/>
                <a:r>
                  <a:rPr lang="zh-CN" altLang="en-US" sz="1400" dirty="0"/>
                  <a:t>基于</a:t>
                </a:r>
                <a:r>
                  <a:rPr lang="en-US" altLang="zh-CN" sz="1400" dirty="0"/>
                  <a:t>Degree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Discount</a:t>
                </a:r>
                <a:r>
                  <a:rPr lang="zh-CN" altLang="en-US" sz="1400" dirty="0"/>
                  <a:t>算法思想，在下图中找出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charset="0"/>
                      </a:rPr>
                      <m:t>𝑘</m:t>
                    </m:r>
                    <m:r>
                      <a:rPr lang="en-US" altLang="zh-CN" sz="1400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zh-CN" altLang="en-US" sz="1400" dirty="0"/>
                  <a:t>时，使影响范围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charset="0"/>
                      </a:rPr>
                      <m:t>𝜎</m:t>
                    </m:r>
                    <m:r>
                      <a:rPr lang="en-US" altLang="zh-CN" sz="1400" i="1">
                        <a:latin typeface="Cambria Math" charset="0"/>
                      </a:rPr>
                      <m:t>(</m:t>
                    </m:r>
                    <m:r>
                      <a:rPr lang="en-US" altLang="zh-CN" sz="1400" i="1">
                        <a:latin typeface="Cambria Math" charset="0"/>
                      </a:rPr>
                      <m:t>𝑆</m:t>
                    </m:r>
                    <m:r>
                      <a:rPr lang="en-US" altLang="zh-CN" sz="1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1400" dirty="0"/>
                  <a:t>最大的种子集合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charset="0"/>
                      </a:rPr>
                      <m:t>𝑆</m:t>
                    </m:r>
                  </m:oMath>
                </a14:m>
                <a:endParaRPr lang="en-US" altLang="zh-CN" sz="1400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9"/>
          <p:cNvGrpSpPr/>
          <p:nvPr/>
        </p:nvGrpSpPr>
        <p:grpSpPr>
          <a:xfrm>
            <a:off x="1004943" y="1716376"/>
            <a:ext cx="3567057" cy="2876576"/>
            <a:chOff x="961274" y="1581124"/>
            <a:chExt cx="3994183" cy="3221023"/>
          </a:xfrm>
        </p:grpSpPr>
        <p:grpSp>
          <p:nvGrpSpPr>
            <p:cNvPr id="5" name="Group 3"/>
            <p:cNvGrpSpPr/>
            <p:nvPr/>
          </p:nvGrpSpPr>
          <p:grpSpPr>
            <a:xfrm>
              <a:off x="1346695" y="1581124"/>
              <a:ext cx="3608762" cy="3221023"/>
              <a:chOff x="3405180" y="3720708"/>
              <a:chExt cx="3608762" cy="3221023"/>
            </a:xfrm>
          </p:grpSpPr>
          <p:sp>
            <p:nvSpPr>
              <p:cNvPr id="18" name="Oval 4"/>
              <p:cNvSpPr/>
              <p:nvPr/>
            </p:nvSpPr>
            <p:spPr>
              <a:xfrm>
                <a:off x="3405181" y="467696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2</a:t>
                </a:r>
              </a:p>
            </p:txBody>
          </p:sp>
          <p:sp>
            <p:nvSpPr>
              <p:cNvPr id="19" name="Oval 5"/>
              <p:cNvSpPr/>
              <p:nvPr/>
            </p:nvSpPr>
            <p:spPr>
              <a:xfrm>
                <a:off x="4490400" y="4673057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</a:t>
                </a:r>
              </a:p>
            </p:txBody>
          </p:sp>
          <p:sp>
            <p:nvSpPr>
              <p:cNvPr id="20" name="Oval 6"/>
              <p:cNvSpPr/>
              <p:nvPr/>
            </p:nvSpPr>
            <p:spPr>
              <a:xfrm>
                <a:off x="4492075" y="5625405"/>
                <a:ext cx="381837" cy="38183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3</a:t>
                </a:r>
              </a:p>
            </p:txBody>
          </p:sp>
          <p:sp>
            <p:nvSpPr>
              <p:cNvPr id="21" name="Oval 7"/>
              <p:cNvSpPr/>
              <p:nvPr/>
            </p:nvSpPr>
            <p:spPr>
              <a:xfrm>
                <a:off x="5562091" y="6559894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6</a:t>
                </a:r>
              </a:p>
            </p:txBody>
          </p:sp>
          <p:sp>
            <p:nvSpPr>
              <p:cNvPr id="22" name="Oval 8"/>
              <p:cNvSpPr/>
              <p:nvPr/>
            </p:nvSpPr>
            <p:spPr>
              <a:xfrm>
                <a:off x="3405180" y="5625401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5</a:t>
                </a:r>
              </a:p>
            </p:txBody>
          </p:sp>
          <p:sp>
            <p:nvSpPr>
              <p:cNvPr id="23" name="Oval 9"/>
              <p:cNvSpPr/>
              <p:nvPr/>
            </p:nvSpPr>
            <p:spPr>
              <a:xfrm>
                <a:off x="5562090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7</a:t>
                </a:r>
              </a:p>
            </p:txBody>
          </p:sp>
          <p:sp>
            <p:nvSpPr>
              <p:cNvPr id="24" name="Oval 10"/>
              <p:cNvSpPr/>
              <p:nvPr/>
            </p:nvSpPr>
            <p:spPr>
              <a:xfrm>
                <a:off x="6632105" y="5625399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8</a:t>
                </a:r>
              </a:p>
            </p:txBody>
          </p:sp>
          <p:sp>
            <p:nvSpPr>
              <p:cNvPr id="25" name="Oval 11"/>
              <p:cNvSpPr/>
              <p:nvPr/>
            </p:nvSpPr>
            <p:spPr>
              <a:xfrm>
                <a:off x="4490401" y="3720709"/>
                <a:ext cx="381837" cy="38183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9</a:t>
                </a:r>
              </a:p>
            </p:txBody>
          </p:sp>
          <p:sp>
            <p:nvSpPr>
              <p:cNvPr id="26" name="Oval 12"/>
              <p:cNvSpPr/>
              <p:nvPr/>
            </p:nvSpPr>
            <p:spPr>
              <a:xfrm>
                <a:off x="3405180" y="3720708"/>
                <a:ext cx="381837" cy="3818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4</a:t>
                </a:r>
              </a:p>
            </p:txBody>
          </p:sp>
          <p:cxnSp>
            <p:nvCxnSpPr>
              <p:cNvPr id="27" name="Straight Arrow Connector 13"/>
              <p:cNvCxnSpPr>
                <a:stCxn id="30" idx="2"/>
                <a:endCxn id="29" idx="6"/>
              </p:cNvCxnSpPr>
              <p:nvPr/>
            </p:nvCxnSpPr>
            <p:spPr>
              <a:xfrm flipH="1">
                <a:off x="3787018" y="4863976"/>
                <a:ext cx="703382" cy="3907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14"/>
              <p:cNvCxnSpPr>
                <a:stCxn id="30" idx="1"/>
                <a:endCxn id="38" idx="5"/>
              </p:cNvCxnSpPr>
              <p:nvPr/>
            </p:nvCxnSpPr>
            <p:spPr>
              <a:xfrm flipH="1" flipV="1">
                <a:off x="3731098" y="4046626"/>
                <a:ext cx="815221" cy="68235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15"/>
              <p:cNvCxnSpPr>
                <a:stCxn id="37" idx="4"/>
                <a:endCxn id="30" idx="0"/>
              </p:cNvCxnSpPr>
              <p:nvPr/>
            </p:nvCxnSpPr>
            <p:spPr>
              <a:xfrm flipH="1">
                <a:off x="4681319" y="4102546"/>
                <a:ext cx="1" cy="570511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16"/>
              <p:cNvCxnSpPr>
                <a:stCxn id="29" idx="0"/>
                <a:endCxn id="38" idx="4"/>
              </p:cNvCxnSpPr>
              <p:nvPr/>
            </p:nvCxnSpPr>
            <p:spPr>
              <a:xfrm flipH="1" flipV="1">
                <a:off x="3596099" y="4102545"/>
                <a:ext cx="1" cy="574419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17"/>
              <p:cNvCxnSpPr>
                <a:stCxn id="29" idx="4"/>
                <a:endCxn id="33" idx="0"/>
              </p:cNvCxnSpPr>
              <p:nvPr/>
            </p:nvCxnSpPr>
            <p:spPr>
              <a:xfrm flipH="1">
                <a:off x="3596099" y="5058801"/>
                <a:ext cx="1" cy="56660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8"/>
              <p:cNvCxnSpPr>
                <a:stCxn id="31" idx="0"/>
                <a:endCxn id="30" idx="4"/>
              </p:cNvCxnSpPr>
              <p:nvPr/>
            </p:nvCxnSpPr>
            <p:spPr>
              <a:xfrm flipH="1" flipV="1">
                <a:off x="4681319" y="5054894"/>
                <a:ext cx="1675" cy="570511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19"/>
              <p:cNvCxnSpPr>
                <a:stCxn id="32" idx="1"/>
                <a:endCxn id="31" idx="5"/>
              </p:cNvCxnSpPr>
              <p:nvPr/>
            </p:nvCxnSpPr>
            <p:spPr>
              <a:xfrm flipH="1" flipV="1">
                <a:off x="4817993" y="5951323"/>
                <a:ext cx="800017" cy="66449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20"/>
              <p:cNvCxnSpPr>
                <a:stCxn id="34" idx="4"/>
                <a:endCxn id="32" idx="0"/>
              </p:cNvCxnSpPr>
              <p:nvPr/>
            </p:nvCxnSpPr>
            <p:spPr>
              <a:xfrm>
                <a:off x="5753009" y="6007236"/>
                <a:ext cx="1" cy="552658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21"/>
              <p:cNvCxnSpPr>
                <a:stCxn id="31" idx="6"/>
                <a:endCxn id="34" idx="2"/>
              </p:cNvCxnSpPr>
              <p:nvPr/>
            </p:nvCxnSpPr>
            <p:spPr>
              <a:xfrm flipV="1">
                <a:off x="4873912" y="5816318"/>
                <a:ext cx="688178" cy="6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22"/>
              <p:cNvCxnSpPr>
                <a:stCxn id="34" idx="6"/>
                <a:endCxn id="35" idx="2"/>
              </p:cNvCxnSpPr>
              <p:nvPr/>
            </p:nvCxnSpPr>
            <p:spPr>
              <a:xfrm>
                <a:off x="5943927" y="5816318"/>
                <a:ext cx="688178" cy="0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23"/>
              <p:cNvCxnSpPr>
                <a:stCxn id="29" idx="5"/>
                <a:endCxn id="31" idx="1"/>
              </p:cNvCxnSpPr>
              <p:nvPr/>
            </p:nvCxnSpPr>
            <p:spPr>
              <a:xfrm>
                <a:off x="3731099" y="5002882"/>
                <a:ext cx="816895" cy="678442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24"/>
              <p:cNvCxnSpPr>
                <a:stCxn id="33" idx="6"/>
                <a:endCxn id="31" idx="2"/>
              </p:cNvCxnSpPr>
              <p:nvPr/>
            </p:nvCxnSpPr>
            <p:spPr>
              <a:xfrm>
                <a:off x="3787017" y="5816320"/>
                <a:ext cx="705058" cy="4"/>
              </a:xfrm>
              <a:prstGeom prst="straightConnector1">
                <a:avLst/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25"/>
            <p:cNvSpPr txBox="1"/>
            <p:nvPr/>
          </p:nvSpPr>
          <p:spPr>
            <a:xfrm>
              <a:off x="1980084" y="283183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0.9</a:t>
              </a:r>
            </a:p>
          </p:txBody>
        </p:sp>
        <p:sp>
          <p:nvSpPr>
            <p:cNvPr id="7" name="TextBox 26"/>
            <p:cNvSpPr txBox="1"/>
            <p:nvPr/>
          </p:nvSpPr>
          <p:spPr>
            <a:xfrm>
              <a:off x="965743" y="206941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0.3</a:t>
              </a:r>
            </a:p>
          </p:txBody>
        </p:sp>
        <p:sp>
          <p:nvSpPr>
            <p:cNvPr id="8" name="TextBox 27"/>
            <p:cNvSpPr txBox="1"/>
            <p:nvPr/>
          </p:nvSpPr>
          <p:spPr>
            <a:xfrm>
              <a:off x="961274" y="294927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0.7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" name="TextBox 28"/>
            <p:cNvSpPr txBox="1"/>
            <p:nvPr/>
          </p:nvSpPr>
          <p:spPr>
            <a:xfrm>
              <a:off x="1842017" y="377464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0.5</a:t>
              </a:r>
            </a:p>
          </p:txBody>
        </p:sp>
        <p:sp>
          <p:nvSpPr>
            <p:cNvPr id="10" name="TextBox 29"/>
            <p:cNvSpPr txBox="1"/>
            <p:nvPr/>
          </p:nvSpPr>
          <p:spPr>
            <a:xfrm>
              <a:off x="1878395" y="236392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0.1</a:t>
              </a: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2642839" y="200388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  <p:sp>
          <p:nvSpPr>
            <p:cNvPr id="12" name="TextBox 31"/>
            <p:cNvSpPr txBox="1"/>
            <p:nvPr/>
          </p:nvSpPr>
          <p:spPr>
            <a:xfrm>
              <a:off x="2066775" y="194116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0.2</a:t>
              </a:r>
            </a:p>
          </p:txBody>
        </p:sp>
        <p:sp>
          <p:nvSpPr>
            <p:cNvPr id="13" name="TextBox 32"/>
            <p:cNvSpPr txBox="1"/>
            <p:nvPr/>
          </p:nvSpPr>
          <p:spPr>
            <a:xfrm>
              <a:off x="2642839" y="294927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0.9</a:t>
              </a:r>
            </a:p>
          </p:txBody>
        </p:sp>
        <p:sp>
          <p:nvSpPr>
            <p:cNvPr id="14" name="TextBox 33"/>
            <p:cNvSpPr txBox="1"/>
            <p:nvPr/>
          </p:nvSpPr>
          <p:spPr>
            <a:xfrm>
              <a:off x="2930871" y="330002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  <p:sp>
          <p:nvSpPr>
            <p:cNvPr id="15" name="TextBox 34"/>
            <p:cNvSpPr txBox="1"/>
            <p:nvPr/>
          </p:nvSpPr>
          <p:spPr>
            <a:xfrm>
              <a:off x="2814499" y="410140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0.3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" name="TextBox 35"/>
            <p:cNvSpPr txBox="1"/>
            <p:nvPr/>
          </p:nvSpPr>
          <p:spPr>
            <a:xfrm>
              <a:off x="3966627" y="366935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0.7</a:t>
              </a:r>
            </a:p>
          </p:txBody>
        </p:sp>
        <p:sp>
          <p:nvSpPr>
            <p:cNvPr id="17" name="TextBox 36"/>
            <p:cNvSpPr txBox="1"/>
            <p:nvPr/>
          </p:nvSpPr>
          <p:spPr>
            <a:xfrm>
              <a:off x="3722959" y="395738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0.8</a:t>
              </a:r>
            </a:p>
          </p:txBody>
        </p:sp>
      </p:grpSp>
      <p:sp>
        <p:nvSpPr>
          <p:cNvPr id="39" name="Rectangle 43"/>
          <p:cNvSpPr/>
          <p:nvPr/>
        </p:nvSpPr>
        <p:spPr>
          <a:xfrm>
            <a:off x="4597016" y="1764928"/>
            <a:ext cx="4455384" cy="30777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mr-IN" sz="1400" dirty="0">
                <a:solidFill>
                  <a:srgbClr val="C00000"/>
                </a:solidFill>
              </a:rPr>
              <a:t>pp1*=</a:t>
            </a:r>
            <a:r>
              <a:rPr lang="en-US" sz="1400" dirty="0">
                <a:solidFill>
                  <a:srgbClr val="C00000"/>
                </a:solidFill>
              </a:rPr>
              <a:t>0.1*</a:t>
            </a:r>
            <a:r>
              <a:rPr lang="mr-IN" sz="1400" dirty="0">
                <a:solidFill>
                  <a:srgbClr val="C00000"/>
                </a:solidFill>
              </a:rPr>
              <a:t>(1-0.8)</a:t>
            </a:r>
            <a:r>
              <a:rPr lang="en-US" sz="1400" dirty="0">
                <a:solidFill>
                  <a:srgbClr val="C00000"/>
                </a:solidFill>
              </a:rPr>
              <a:t>=0.02</a:t>
            </a:r>
            <a:r>
              <a:rPr lang="mr-IN" sz="1400" dirty="0">
                <a:solidFill>
                  <a:srgbClr val="C00000"/>
                </a:solidFill>
              </a:rPr>
              <a:t>, d1</a:t>
            </a:r>
            <a:r>
              <a:rPr lang="en-US" altLang="zh-CN" sz="1400" dirty="0">
                <a:solidFill>
                  <a:srgbClr val="C00000"/>
                </a:solidFill>
              </a:rPr>
              <a:t>=3-0.8=2.2</a:t>
            </a:r>
            <a:r>
              <a:rPr lang="en-US" sz="1400" dirty="0">
                <a:solidFill>
                  <a:srgbClr val="C00000"/>
                </a:solidFill>
              </a:rPr>
              <a:t>, </a:t>
            </a:r>
            <a:r>
              <a:rPr lang="mr-IN" sz="1400" dirty="0">
                <a:solidFill>
                  <a:srgbClr val="C00000"/>
                </a:solidFill>
              </a:rPr>
              <a:t>dd1=0.</a:t>
            </a:r>
            <a:r>
              <a:rPr lang="en-US" sz="1400" dirty="0">
                <a:solidFill>
                  <a:srgbClr val="C00000"/>
                </a:solidFill>
              </a:rPr>
              <a:t>0</a:t>
            </a:r>
            <a:r>
              <a:rPr lang="en-US" altLang="zh-CN" sz="1400" dirty="0">
                <a:solidFill>
                  <a:srgbClr val="C00000"/>
                </a:solidFill>
              </a:rPr>
              <a:t>44</a:t>
            </a:r>
            <a:endParaRPr lang="en-US" sz="1400" dirty="0">
              <a:solidFill>
                <a:srgbClr val="C00000"/>
              </a:solidFill>
            </a:endParaRPr>
          </a:p>
          <a:p>
            <a:pPr>
              <a:spcBef>
                <a:spcPts val="300"/>
              </a:spcBef>
            </a:pPr>
            <a:r>
              <a:rPr lang="mr-IN" altLang="zh-CN" sz="2000" dirty="0"/>
              <a:t>pp2*=(1-0.9), d2=</a:t>
            </a:r>
            <a:r>
              <a:rPr lang="en-US" altLang="zh-CN" sz="2000" dirty="0"/>
              <a:t>3.0-</a:t>
            </a:r>
            <a:r>
              <a:rPr lang="mr-IN" altLang="zh-CN" sz="2000" dirty="0"/>
              <a:t>0.9</a:t>
            </a:r>
            <a:r>
              <a:rPr lang="en-US" altLang="zh-CN" sz="2000" dirty="0"/>
              <a:t>=2.1</a:t>
            </a:r>
            <a:r>
              <a:rPr lang="mr-IN" altLang="zh-CN" sz="2000" dirty="0"/>
              <a:t>, dd2=0.21</a:t>
            </a:r>
            <a:endParaRPr lang="en-US" altLang="zh-CN" sz="2000" dirty="0"/>
          </a:p>
          <a:p>
            <a:pPr>
              <a:spcBef>
                <a:spcPts val="300"/>
              </a:spcBef>
            </a:pPr>
            <a:r>
              <a:rPr lang="mr-IN" altLang="zh-CN" sz="2000" dirty="0">
                <a:solidFill>
                  <a:schemeClr val="bg1">
                    <a:lumMod val="65000"/>
                  </a:schemeClr>
                </a:solidFill>
              </a:rPr>
              <a:t>pp3=1.0, d3=1+3.4, dd3=pp3*d3=4.4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300"/>
              </a:spcBef>
            </a:pPr>
            <a:r>
              <a:rPr lang="mr-IN" altLang="zh-CN" sz="2000" dirty="0"/>
              <a:t>pp4=1.0, d4=1+0.5, dd4=pp4*d4=1.5</a:t>
            </a:r>
            <a:endParaRPr lang="en-US" altLang="zh-CN" sz="2000" dirty="0"/>
          </a:p>
          <a:p>
            <a:pPr>
              <a:spcBef>
                <a:spcPts val="300"/>
              </a:spcBef>
            </a:pPr>
            <a:r>
              <a:rPr lang="mr-IN" altLang="zh-CN" sz="2000" dirty="0"/>
              <a:t>pp5*=(1-0.5), d5</a:t>
            </a:r>
            <a:r>
              <a:rPr lang="en-US" altLang="zh-CN" sz="2000" dirty="0"/>
              <a:t>=2.2-0.5=1.7</a:t>
            </a:r>
            <a:r>
              <a:rPr lang="mr-IN" altLang="zh-CN" sz="2000" dirty="0"/>
              <a:t>, dd5=0.85</a:t>
            </a:r>
            <a:endParaRPr lang="en-US" altLang="zh-CN" sz="2000" dirty="0"/>
          </a:p>
          <a:p>
            <a:pPr>
              <a:spcBef>
                <a:spcPts val="300"/>
              </a:spcBef>
            </a:pPr>
            <a:r>
              <a:rPr lang="mr-IN" altLang="zh-CN" sz="2000" dirty="0"/>
              <a:t>pp6*=(1-0.3), d6</a:t>
            </a:r>
            <a:r>
              <a:rPr lang="en-US" altLang="zh-CN" sz="2000" dirty="0"/>
              <a:t>=2.1-0.3=1.8</a:t>
            </a:r>
            <a:r>
              <a:rPr lang="mr-IN" altLang="zh-CN" sz="2000" dirty="0"/>
              <a:t>, dd6=1.26</a:t>
            </a:r>
            <a:endParaRPr lang="en-US" altLang="zh-CN" sz="2000" dirty="0"/>
          </a:p>
          <a:p>
            <a:pPr>
              <a:spcBef>
                <a:spcPts val="300"/>
              </a:spcBef>
            </a:pPr>
            <a:r>
              <a:rPr lang="mr-IN" altLang="zh-CN" sz="2000" dirty="0"/>
              <a:t>pp7*=(1-0.8), d7</a:t>
            </a:r>
            <a:r>
              <a:rPr lang="en-US" altLang="zh-CN" sz="2000" dirty="0"/>
              <a:t>=3.3-0.8=2.5</a:t>
            </a:r>
            <a:r>
              <a:rPr lang="mr-IN" altLang="zh-CN" sz="2000" dirty="0"/>
              <a:t>, dd7=0.5</a:t>
            </a:r>
            <a:endParaRPr lang="en-US" altLang="zh-CN" sz="2000" dirty="0"/>
          </a:p>
          <a:p>
            <a:pPr>
              <a:spcBef>
                <a:spcPts val="300"/>
              </a:spcBef>
            </a:pPr>
            <a:r>
              <a:rPr lang="mr-IN" altLang="zh-CN" sz="2000" b="1" dirty="0"/>
              <a:t>pp8=1.0, d8=1+0.7, dd8=pp8*d8=1.7</a:t>
            </a:r>
            <a:endParaRPr lang="en-US" altLang="zh-CN" sz="2000" b="1" dirty="0"/>
          </a:p>
          <a:p>
            <a:pPr>
              <a:spcBef>
                <a:spcPts val="300"/>
              </a:spcBef>
            </a:pPr>
            <a:r>
              <a:rPr lang="mr-IN" altLang="zh-CN" sz="2000" dirty="0">
                <a:solidFill>
                  <a:schemeClr val="bg1">
                    <a:lumMod val="65000"/>
                  </a:schemeClr>
                </a:solidFill>
              </a:rPr>
              <a:t>pp9=1.0, d9=1+0.8, dd9=pp9*d9=1.8</a:t>
            </a:r>
            <a:endParaRPr lang="mr-IN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220022" y="1434677"/>
            <a:ext cx="1061951" cy="6769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step2</a:t>
            </a:r>
            <a:endParaRPr lang="zh-CN" altLang="en-US" dirty="0"/>
          </a:p>
        </p:txBody>
      </p:sp>
      <p:sp>
        <p:nvSpPr>
          <p:cNvPr id="41" name="Rectangle 42"/>
          <p:cNvSpPr/>
          <p:nvPr/>
        </p:nvSpPr>
        <p:spPr>
          <a:xfrm>
            <a:off x="4516618" y="1367313"/>
            <a:ext cx="27158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S={3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9}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,9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的邻居有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1EDAC54-0678-4F17-A05C-6D9C987741D6}"/>
              </a:ext>
            </a:extLst>
          </p:cNvPr>
          <p:cNvSpPr/>
          <p:nvPr/>
        </p:nvSpPr>
        <p:spPr>
          <a:xfrm>
            <a:off x="8543888" y="4053118"/>
            <a:ext cx="57688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max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180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37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扩展阅读</a:t>
            </a:r>
            <a:endParaRPr lang="en-US" altLang="zh-CN" dirty="0"/>
          </a:p>
          <a:p>
            <a:pPr lvl="1"/>
            <a:r>
              <a:rPr lang="zh-CN" altLang="en-US" dirty="0"/>
              <a:t>课上讲的算法仅是最基本的算法</a:t>
            </a:r>
            <a:endParaRPr lang="en-US" altLang="zh-CN" dirty="0"/>
          </a:p>
          <a:p>
            <a:pPr lvl="1"/>
            <a:r>
              <a:rPr lang="zh-CN" altLang="en-US" dirty="0"/>
              <a:t>如有兴趣扩展阅读，请参考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http://iir.ruc.edu.cn/~fanj/talks/im-tsinghua.pdf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242" y="2236150"/>
            <a:ext cx="338857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6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社交影响力（</a:t>
            </a:r>
            <a:r>
              <a:rPr lang="en-US" altLang="zh-CN" dirty="0"/>
              <a:t>Social Influence</a:t>
            </a:r>
            <a:r>
              <a:rPr lang="zh-CN" altLang="en-US" dirty="0"/>
              <a:t>）：应用</a:t>
            </a:r>
            <a:endParaRPr lang="en-US" altLang="zh-CN" dirty="0"/>
          </a:p>
          <a:p>
            <a:pPr lvl="1"/>
            <a:r>
              <a:rPr lang="en-US" altLang="zh-CN" dirty="0"/>
              <a:t>Social influence occurs when a person's </a:t>
            </a:r>
            <a:r>
              <a:rPr lang="en-US" altLang="zh-CN" dirty="0">
                <a:solidFill>
                  <a:srgbClr val="C00000"/>
                </a:solidFill>
              </a:rPr>
              <a:t>emotions, opinions, or behaviors</a:t>
            </a:r>
            <a:r>
              <a:rPr lang="en-US" altLang="zh-CN" dirty="0"/>
              <a:t> are affected by others</a:t>
            </a:r>
          </a:p>
          <a:p>
            <a:pPr marL="0" indent="0">
              <a:buNone/>
            </a:pPr>
            <a:r>
              <a:rPr lang="en-US" altLang="zh-CN" dirty="0"/>
              <a:t>                                                     </a:t>
            </a:r>
            <a:r>
              <a:rPr lang="zh-CN" altLang="en-US" dirty="0"/>
              <a:t>               </a:t>
            </a:r>
            <a:r>
              <a:rPr lang="en-US" altLang="zh-CN" dirty="0"/>
              <a:t> -- From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8" b="12145"/>
          <a:stretch/>
        </p:blipFill>
        <p:spPr>
          <a:xfrm>
            <a:off x="6858130" y="1567068"/>
            <a:ext cx="1459228" cy="645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517" y="2362920"/>
            <a:ext cx="5029841" cy="23932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6"/>
          <p:cNvSpPr/>
          <p:nvPr/>
        </p:nvSpPr>
        <p:spPr>
          <a:xfrm>
            <a:off x="882344" y="2513095"/>
            <a:ext cx="1980029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STZhongsong" charset="-122"/>
                <a:ea typeface="STZhongsong" charset="-122"/>
                <a:cs typeface="STZhongsong" charset="-122"/>
              </a:rPr>
              <a:t>主要应用</a:t>
            </a:r>
            <a:endParaRPr lang="en-US" altLang="zh-CN" sz="2400" dirty="0"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spcBef>
                <a:spcPts val="1200"/>
              </a:spcBef>
            </a:pPr>
            <a:r>
              <a:rPr lang="zh-CN" altLang="en-US" sz="28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病毒式营销</a:t>
            </a:r>
            <a:endParaRPr lang="en-US" sz="28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" y="3655215"/>
            <a:ext cx="2525201" cy="1005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765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社交影响力（</a:t>
            </a:r>
            <a:r>
              <a:rPr lang="en-US" altLang="zh-CN" dirty="0"/>
              <a:t>Social Influence</a:t>
            </a:r>
            <a:r>
              <a:rPr lang="zh-CN" altLang="en-US" dirty="0"/>
              <a:t>）：应用</a:t>
            </a:r>
            <a:endParaRPr lang="en-US" altLang="zh-CN" dirty="0"/>
          </a:p>
          <a:p>
            <a:pPr lvl="1"/>
            <a:r>
              <a:rPr lang="zh-CN" altLang="en-US" dirty="0"/>
              <a:t>谣言与虚假信息防控</a:t>
            </a:r>
            <a:endParaRPr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4" name="152889060150637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56593" y="1596737"/>
            <a:ext cx="2622550" cy="262255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03086" y="1952399"/>
            <a:ext cx="4566147" cy="22333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600" dirty="0"/>
              <a:t>世界经济论坛十大全球危机（</a:t>
            </a:r>
            <a:r>
              <a:rPr lang="en-US" altLang="zh-CN" sz="1600" dirty="0"/>
              <a:t>2014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lvl="1">
              <a:lnSpc>
                <a:spcPct val="110000"/>
              </a:lnSpc>
            </a:pP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1. Rising societal tensions in the Middle East and North Africa</a:t>
            </a:r>
          </a:p>
          <a:p>
            <a:pPr lvl="1">
              <a:lnSpc>
                <a:spcPct val="110000"/>
              </a:lnSpc>
            </a:pP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2. Widening income disparities</a:t>
            </a:r>
          </a:p>
          <a:p>
            <a:pPr lvl="1">
              <a:lnSpc>
                <a:spcPct val="110000"/>
              </a:lnSpc>
            </a:pP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3. Persistent structural unemployment</a:t>
            </a:r>
          </a:p>
          <a:p>
            <a:pPr lvl="1">
              <a:lnSpc>
                <a:spcPct val="110000"/>
              </a:lnSpc>
            </a:pP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...</a:t>
            </a:r>
          </a:p>
          <a:p>
            <a:pPr lvl="1">
              <a:lnSpc>
                <a:spcPct val="110000"/>
              </a:lnSpc>
            </a:pPr>
            <a:r>
              <a:rPr lang="en-US" altLang="zh-CN" sz="16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10. The rapid spread of misinformation online</a:t>
            </a:r>
            <a:endParaRPr lang="en-US" sz="1600" i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19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真实应用实例：微信朋友圈广告</a:t>
            </a:r>
          </a:p>
          <a:p>
            <a:pPr lvl="1"/>
            <a:r>
              <a:rPr lang="zh-CN" altLang="en-US" dirty="0"/>
              <a:t>微信朋友圈广告是典型的</a:t>
            </a:r>
            <a:r>
              <a:rPr lang="en-US" altLang="zh-CN" dirty="0"/>
              <a:t>feeds</a:t>
            </a:r>
            <a:r>
              <a:rPr lang="zh-CN" altLang="en-US" dirty="0"/>
              <a:t>流广告</a:t>
            </a:r>
          </a:p>
          <a:p>
            <a:pPr lvl="1"/>
            <a:r>
              <a:rPr lang="en-US" altLang="zh-CN" dirty="0"/>
              <a:t>feeds</a:t>
            </a:r>
            <a:r>
              <a:rPr lang="zh-CN" altLang="en-US" dirty="0"/>
              <a:t>广告就是与</a:t>
            </a:r>
            <a:r>
              <a:rPr lang="zh-CN" altLang="en-US" dirty="0">
                <a:solidFill>
                  <a:srgbClr val="C00000"/>
                </a:solidFill>
              </a:rPr>
              <a:t>内容混排</a:t>
            </a:r>
            <a:r>
              <a:rPr lang="zh-CN" altLang="en-US" dirty="0"/>
              <a:t>在一起的广告</a:t>
            </a:r>
          </a:p>
          <a:p>
            <a:pPr lvl="1"/>
            <a:r>
              <a:rPr lang="zh-CN" altLang="en-US" dirty="0"/>
              <a:t>最不像广告的广告，长得最像内容的广告</a:t>
            </a:r>
          </a:p>
          <a:p>
            <a:pPr lvl="1"/>
            <a:r>
              <a:rPr lang="en-US" altLang="zh-CN" dirty="0"/>
              <a:t>Feeds</a:t>
            </a:r>
            <a:r>
              <a:rPr lang="zh-CN" altLang="en-US" dirty="0"/>
              <a:t>广告操作性简单，打扰性低</a:t>
            </a:r>
            <a:endParaRPr lang="en-US" altLang="zh-CN" dirty="0"/>
          </a:p>
          <a:p>
            <a:pPr lvl="2"/>
            <a:r>
              <a:rPr lang="zh-CN" altLang="en-US" dirty="0"/>
              <a:t>已经成为移动互联网时代主流的广告形式</a:t>
            </a:r>
            <a:endParaRPr lang="en-US" altLang="zh-CN" dirty="0"/>
          </a:p>
          <a:p>
            <a:r>
              <a:rPr lang="zh-CN" altLang="en-US" dirty="0"/>
              <a:t>建立在用户行为记录和大数据分析基础上</a:t>
            </a:r>
            <a:endParaRPr lang="en-US" altLang="zh-CN" dirty="0"/>
          </a:p>
          <a:p>
            <a:pPr lvl="1"/>
            <a:r>
              <a:rPr lang="zh-CN" altLang="en-US" dirty="0"/>
              <a:t>个性化推荐</a:t>
            </a:r>
            <a:endParaRPr lang="en-US" altLang="zh-CN" dirty="0"/>
          </a:p>
          <a:p>
            <a:r>
              <a:rPr lang="zh-CN" altLang="en-US" dirty="0"/>
              <a:t>微信朋友圈广告中的社交影响力</a:t>
            </a:r>
          </a:p>
          <a:p>
            <a:pPr lvl="1"/>
            <a:r>
              <a:rPr lang="zh-CN" altLang="en-US" dirty="0"/>
              <a:t>微信朋友圈广告具有互动属性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kumimoji="1" lang="en-US" altLang="zh-CN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957" y="2815937"/>
            <a:ext cx="1777423" cy="1777423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341" y="857250"/>
            <a:ext cx="998064" cy="98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6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影响力最大化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degree discount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真实应用实例：微信朋友圈广告中的社交影响力</a:t>
            </a:r>
            <a:endParaRPr lang="en-US" altLang="zh-CN" dirty="0"/>
          </a:p>
          <a:p>
            <a:pPr lvl="1"/>
            <a:r>
              <a:rPr lang="zh-CN" altLang="en-US" dirty="0"/>
              <a:t>微信朋友圈广告具有互动属性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kumimoji="1" lang="en-US" altLang="zh-CN" dirty="0"/>
          </a:p>
        </p:txBody>
      </p:sp>
      <p:pic>
        <p:nvPicPr>
          <p:cNvPr id="4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15" y="1608628"/>
            <a:ext cx="2583346" cy="1600947"/>
          </a:xfrm>
          <a:prstGeom prst="rect">
            <a:avLst/>
          </a:prstGeom>
        </p:spPr>
      </p:pic>
      <p:pic>
        <p:nvPicPr>
          <p:cNvPr id="5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6" y="2011772"/>
            <a:ext cx="805253" cy="7946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72940" y="4324350"/>
            <a:ext cx="570789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zh-CN" altLang="en-US" dirty="0"/>
              <a:t>社交</a:t>
            </a:r>
            <a:r>
              <a:rPr lang="zh-CN" altLang="en-US" dirty="0">
                <a:solidFill>
                  <a:srgbClr val="C00000"/>
                </a:solidFill>
              </a:rPr>
              <a:t>关键节点</a:t>
            </a:r>
            <a:r>
              <a:rPr lang="zh-CN" altLang="en-US" dirty="0"/>
              <a:t>先投放，逐层影响其它节点</a:t>
            </a:r>
            <a:endParaRPr lang="en-US" altLang="zh-CN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83255E4-FB7C-4349-80B5-85407C53D927}"/>
              </a:ext>
            </a:extLst>
          </p:cNvPr>
          <p:cNvSpPr/>
          <p:nvPr/>
        </p:nvSpPr>
        <p:spPr>
          <a:xfrm>
            <a:off x="726041" y="3631725"/>
            <a:ext cx="1260297" cy="4109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节点价值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99CF316-CA16-401B-B387-BEE02B29BDBD}"/>
              </a:ext>
            </a:extLst>
          </p:cNvPr>
          <p:cNvSpPr/>
          <p:nvPr/>
        </p:nvSpPr>
        <p:spPr>
          <a:xfrm>
            <a:off x="2790309" y="3631725"/>
            <a:ext cx="1260297" cy="4109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点赞概率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37327A2-D6EB-4199-A8FD-4A8369F047BF}"/>
              </a:ext>
            </a:extLst>
          </p:cNvPr>
          <p:cNvSpPr/>
          <p:nvPr/>
        </p:nvSpPr>
        <p:spPr>
          <a:xfrm>
            <a:off x="4989779" y="3631725"/>
            <a:ext cx="1260297" cy="4109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评论概率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37D9CCF-EB9C-444B-88A4-AE4853AD8DDD}"/>
              </a:ext>
            </a:extLst>
          </p:cNvPr>
          <p:cNvSpPr/>
          <p:nvPr/>
        </p:nvSpPr>
        <p:spPr>
          <a:xfrm>
            <a:off x="6947947" y="3631725"/>
            <a:ext cx="1374652" cy="4109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个人影响力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BF4947-3EF5-44B8-90E2-89BF9A2886C1}"/>
              </a:ext>
            </a:extLst>
          </p:cNvPr>
          <p:cNvSpPr/>
          <p:nvPr/>
        </p:nvSpPr>
        <p:spPr>
          <a:xfrm>
            <a:off x="2121352" y="367335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=w1*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24DF567-1ADF-4AF7-8A2E-88A1768D9BBA}"/>
              </a:ext>
            </a:extLst>
          </p:cNvPr>
          <p:cNvSpPr/>
          <p:nvPr/>
        </p:nvSpPr>
        <p:spPr>
          <a:xfrm>
            <a:off x="4210431" y="367335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+w2*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A50B31E-548C-4666-B056-A336A980BBE8}"/>
              </a:ext>
            </a:extLst>
          </p:cNvPr>
          <p:cNvSpPr/>
          <p:nvPr/>
        </p:nvSpPr>
        <p:spPr>
          <a:xfrm>
            <a:off x="6222913" y="367335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+w3*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533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7233</TotalTime>
  <Words>3330</Words>
  <Application>Microsoft Office PowerPoint</Application>
  <PresentationFormat>全屏显示(16:9)</PresentationFormat>
  <Paragraphs>779</Paragraphs>
  <Slides>55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6" baseType="lpstr">
      <vt:lpstr>Mangal</vt:lpstr>
      <vt:lpstr>STZhongsong</vt:lpstr>
      <vt:lpstr>宋体</vt:lpstr>
      <vt:lpstr>微软雅黑</vt:lpstr>
      <vt:lpstr>微软雅黑</vt:lpstr>
      <vt:lpstr>Arial</vt:lpstr>
      <vt:lpstr>Calibri</vt:lpstr>
      <vt:lpstr>Cambria Math</vt:lpstr>
      <vt:lpstr>Times New Roman</vt:lpstr>
      <vt:lpstr>Wingdings</vt:lpstr>
      <vt:lpstr>清风素材 https://12sc.taobao.com/</vt:lpstr>
      <vt:lpstr>PowerPoint 演示文稿</vt:lpstr>
      <vt:lpstr>影响力最大化1：degree discount</vt:lpstr>
      <vt:lpstr>PowerPoint 演示文稿</vt:lpstr>
      <vt:lpstr>影响力最大化1：degree discount</vt:lpstr>
      <vt:lpstr>影响力最大化1：degree discount</vt:lpstr>
      <vt:lpstr>影响力最大化1：degree discount</vt:lpstr>
      <vt:lpstr>影响力最大化1：degree discount</vt:lpstr>
      <vt:lpstr>影响力最大化1：degree discount</vt:lpstr>
      <vt:lpstr>影响力最大化1：degree discount</vt:lpstr>
      <vt:lpstr>影响力最大化1：degree discount</vt:lpstr>
      <vt:lpstr>pause</vt:lpstr>
      <vt:lpstr>影响力最大化1：degree discount</vt:lpstr>
      <vt:lpstr>影响力最大化1：degree discount</vt:lpstr>
      <vt:lpstr>pause</vt:lpstr>
      <vt:lpstr>影响力最大化1：degree discount</vt:lpstr>
      <vt:lpstr>影响力最大化1：degree discount</vt:lpstr>
      <vt:lpstr>影响力最大化1：degree discount</vt:lpstr>
      <vt:lpstr>影响力最大化1：degree discount</vt:lpstr>
      <vt:lpstr>pause</vt:lpstr>
      <vt:lpstr>影响力最大化1：degree discount</vt:lpstr>
      <vt:lpstr>影响力最大化1：degree discount</vt:lpstr>
      <vt:lpstr>影响力最大化1：degree discount</vt:lpstr>
      <vt:lpstr>影响力最大化1：degree discount</vt:lpstr>
      <vt:lpstr>影响力最大化1：degree discount</vt:lpstr>
      <vt:lpstr>影响力最大化1：degree discount</vt:lpstr>
      <vt:lpstr>pause</vt:lpstr>
      <vt:lpstr>影响力最大化1：degree discount</vt:lpstr>
      <vt:lpstr>影响力最大化1：degree discount</vt:lpstr>
      <vt:lpstr>影响力最大化1：degree discount</vt:lpstr>
      <vt:lpstr>影响力最大化1：degree discount</vt:lpstr>
      <vt:lpstr>pause</vt:lpstr>
      <vt:lpstr>影响力最大化1：degree discount</vt:lpstr>
      <vt:lpstr>影响力最大化1：degree discount</vt:lpstr>
      <vt:lpstr>影响力最大化1：degree discount</vt:lpstr>
      <vt:lpstr>pause</vt:lpstr>
      <vt:lpstr>影响力最大化1：degree discount</vt:lpstr>
      <vt:lpstr>pause</vt:lpstr>
      <vt:lpstr>影响力最大化1：degree discount</vt:lpstr>
      <vt:lpstr>影响力最大化1：degree discount</vt:lpstr>
      <vt:lpstr>pause</vt:lpstr>
      <vt:lpstr>影响力最大化1：degree discount</vt:lpstr>
      <vt:lpstr>影响力最大化1：degree discount</vt:lpstr>
      <vt:lpstr>影响力最大化1：degree discount</vt:lpstr>
      <vt:lpstr>影响力最大化1：degree discount</vt:lpstr>
      <vt:lpstr>影响力最大化1：degree discount</vt:lpstr>
      <vt:lpstr>影响力最大化1：degree discount</vt:lpstr>
      <vt:lpstr>影响力最大化1：degree discount</vt:lpstr>
      <vt:lpstr>影响力最大化1：degree discount</vt:lpstr>
      <vt:lpstr>pause</vt:lpstr>
      <vt:lpstr>影响力最大化1：degree discount</vt:lpstr>
      <vt:lpstr>影响力最大化1：degree discount</vt:lpstr>
      <vt:lpstr>影响力最大化1：degree discount</vt:lpstr>
      <vt:lpstr>影响力最大化1：degree discount</vt:lpstr>
      <vt:lpstr>pause</vt:lpstr>
      <vt:lpstr>影响力最大化1：degree discount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421</cp:revision>
  <cp:lastPrinted>2020-03-27T09:34:47Z</cp:lastPrinted>
  <dcterms:created xsi:type="dcterms:W3CDTF">2015-01-23T04:02:45Z</dcterms:created>
  <dcterms:modified xsi:type="dcterms:W3CDTF">2024-09-10T11:18:24Z</dcterms:modified>
  <cp:category/>
  <cp:contentStatus>12sc.taobao.com</cp:contentStatus>
</cp:coreProperties>
</file>